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3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8136" y="5934093"/>
            <a:ext cx="1825087" cy="5307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5916032"/>
            <a:ext cx="400361" cy="5338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6893" y="6232902"/>
            <a:ext cx="1059453" cy="3081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6879" y="6222276"/>
            <a:ext cx="232436" cy="3100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817" y="256159"/>
            <a:ext cx="1140236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1109" y="1099261"/>
            <a:ext cx="7452359" cy="2084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15293" y="6301575"/>
            <a:ext cx="220345" cy="16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A2522"/>
                </a:solidFill>
                <a:latin typeface="Arial"/>
                <a:cs typeface="Arial"/>
              </a:defRPr>
            </a:lvl1pPr>
          </a:lstStyle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schulfinder.kultus-bw.de/" TargetMode="External"/><Relationship Id="rId7" Type="http://schemas.openxmlformats.org/officeDocument/2006/relationships/image" Target="../media/image37.jpg"/><Relationship Id="rId2" Type="http://schemas.openxmlformats.org/officeDocument/2006/relationships/hyperlink" Target="http://www.km-bw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png"/><Relationship Id="rId4" Type="http://schemas.openxmlformats.org/officeDocument/2006/relationships/hyperlink" Target="http://www.bildungsnavi-bw.de/" TargetMode="External"/><Relationship Id="rId9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9999345" cy="1475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700"/>
              </a:lnSpc>
              <a:spcBef>
                <a:spcPts val="105"/>
              </a:spcBef>
            </a:pPr>
            <a:r>
              <a:rPr sz="5000" b="1" spc="210" dirty="0">
                <a:solidFill>
                  <a:srgbClr val="2A2522"/>
                </a:solidFill>
                <a:latin typeface="Times New Roman"/>
                <a:cs typeface="Times New Roman"/>
              </a:rPr>
              <a:t>Übergang</a:t>
            </a:r>
            <a:r>
              <a:rPr sz="5000" b="1" spc="-2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254" dirty="0">
                <a:solidFill>
                  <a:srgbClr val="2A2522"/>
                </a:solidFill>
                <a:latin typeface="Times New Roman"/>
                <a:cs typeface="Times New Roman"/>
              </a:rPr>
              <a:t>von</a:t>
            </a:r>
            <a:r>
              <a:rPr sz="5000" b="1" spc="-2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70" dirty="0">
                <a:solidFill>
                  <a:srgbClr val="2A2522"/>
                </a:solidFill>
                <a:latin typeface="Times New Roman"/>
                <a:cs typeface="Times New Roman"/>
              </a:rPr>
              <a:t>der</a:t>
            </a:r>
            <a:r>
              <a:rPr sz="5000" b="1" spc="-2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14" dirty="0">
                <a:solidFill>
                  <a:srgbClr val="2A2522"/>
                </a:solidFill>
                <a:latin typeface="Times New Roman"/>
                <a:cs typeface="Times New Roman"/>
              </a:rPr>
              <a:t>Grundschule</a:t>
            </a:r>
            <a:endParaRPr sz="5000">
              <a:latin typeface="Times New Roman"/>
              <a:cs typeface="Times New Roman"/>
            </a:endParaRPr>
          </a:p>
          <a:p>
            <a:pPr marL="12700">
              <a:lnSpc>
                <a:spcPts val="5700"/>
              </a:lnSpc>
            </a:pPr>
            <a:r>
              <a:rPr sz="5000" b="1" spc="204" dirty="0">
                <a:solidFill>
                  <a:srgbClr val="2A2522"/>
                </a:solidFill>
                <a:latin typeface="Times New Roman"/>
                <a:cs typeface="Times New Roman"/>
              </a:rPr>
              <a:t>in</a:t>
            </a:r>
            <a:r>
              <a:rPr sz="5000" b="1" spc="-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45" dirty="0">
                <a:solidFill>
                  <a:srgbClr val="2A2522"/>
                </a:solidFill>
                <a:latin typeface="Times New Roman"/>
                <a:cs typeface="Times New Roman"/>
              </a:rPr>
              <a:t>die</a:t>
            </a:r>
            <a:r>
              <a:rPr sz="5000" b="1" spc="-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75" dirty="0">
                <a:solidFill>
                  <a:srgbClr val="2A2522"/>
                </a:solidFill>
                <a:latin typeface="Times New Roman"/>
                <a:cs typeface="Times New Roman"/>
              </a:rPr>
              <a:t>weiterführenden</a:t>
            </a:r>
            <a:r>
              <a:rPr sz="5000" b="1" spc="-3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30" dirty="0">
                <a:solidFill>
                  <a:srgbClr val="2A2522"/>
                </a:solidFill>
                <a:latin typeface="Times New Roman"/>
                <a:cs typeface="Times New Roman"/>
              </a:rPr>
              <a:t>Schularten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019" y="5199126"/>
            <a:ext cx="4321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Präsentation</a:t>
            </a:r>
            <a:r>
              <a:rPr sz="1800" spc="1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Info-</a:t>
            </a:r>
            <a:r>
              <a:rPr sz="1800" spc="80" dirty="0">
                <a:solidFill>
                  <a:srgbClr val="2A2522"/>
                </a:solidFill>
                <a:latin typeface="Arial"/>
                <a:cs typeface="Arial"/>
              </a:rPr>
              <a:t>4-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Veranstaltung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273507"/>
            <a:ext cx="4911090" cy="353250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b="1" spc="140" dirty="0">
                <a:solidFill>
                  <a:srgbClr val="2A2522"/>
                </a:solidFill>
                <a:latin typeface="Times New Roman"/>
                <a:cs typeface="Times New Roman"/>
              </a:rPr>
              <a:t>Die </a:t>
            </a:r>
            <a:r>
              <a:rPr sz="5000" b="1" spc="170" dirty="0">
                <a:solidFill>
                  <a:srgbClr val="2A2522"/>
                </a:solidFill>
                <a:latin typeface="Times New Roman"/>
                <a:cs typeface="Times New Roman"/>
              </a:rPr>
              <a:t>weiterführenden </a:t>
            </a:r>
            <a:r>
              <a:rPr sz="5000" b="1" spc="130" dirty="0">
                <a:solidFill>
                  <a:srgbClr val="2A2522"/>
                </a:solidFill>
                <a:latin typeface="Times New Roman"/>
                <a:cs typeface="Times New Roman"/>
              </a:rPr>
              <a:t>Schularten</a:t>
            </a:r>
            <a:endParaRPr sz="5000">
              <a:latin typeface="Times New Roman"/>
              <a:cs typeface="Times New Roman"/>
            </a:endParaRPr>
          </a:p>
          <a:p>
            <a:pPr marL="12700" marR="937894">
              <a:lnSpc>
                <a:spcPts val="5400"/>
              </a:lnSpc>
              <a:spcBef>
                <a:spcPts val="5"/>
              </a:spcBef>
            </a:pPr>
            <a:r>
              <a:rPr sz="5000" b="1" spc="204" dirty="0">
                <a:solidFill>
                  <a:srgbClr val="2A2522"/>
                </a:solidFill>
                <a:latin typeface="Times New Roman"/>
                <a:cs typeface="Times New Roman"/>
              </a:rPr>
              <a:t>in</a:t>
            </a:r>
            <a:r>
              <a:rPr sz="5000" b="1" spc="-2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40" dirty="0">
                <a:solidFill>
                  <a:srgbClr val="2A2522"/>
                </a:solidFill>
                <a:latin typeface="Times New Roman"/>
                <a:cs typeface="Times New Roman"/>
              </a:rPr>
              <a:t>Baden- </a:t>
            </a:r>
            <a:r>
              <a:rPr sz="5000" b="1" spc="120" dirty="0">
                <a:solidFill>
                  <a:srgbClr val="2A2522"/>
                </a:solidFill>
                <a:latin typeface="Times New Roman"/>
                <a:cs typeface="Times New Roman"/>
              </a:rPr>
              <a:t>Württemberg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6167" y="-1"/>
            <a:ext cx="6275832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448" y="3388232"/>
            <a:ext cx="11170285" cy="221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Alle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626110" indent="-285115">
              <a:lnSpc>
                <a:spcPct val="100000"/>
              </a:lnSpc>
              <a:buChar char="•"/>
              <a:tabLst>
                <a:tab pos="626110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fördern</a:t>
            </a:r>
            <a:r>
              <a:rPr sz="18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8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800" spc="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ihrem</a:t>
            </a:r>
            <a:r>
              <a:rPr sz="1800" spc="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Leistungsstand</a:t>
            </a:r>
            <a:r>
              <a:rPr sz="1800" spc="1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geben</a:t>
            </a:r>
            <a:r>
              <a:rPr sz="18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8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Rückmeldung</a:t>
            </a:r>
            <a:r>
              <a:rPr sz="18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800" spc="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diesem.</a:t>
            </a:r>
            <a:endParaRPr sz="1800">
              <a:latin typeface="Arial"/>
              <a:cs typeface="Arial"/>
            </a:endParaRPr>
          </a:p>
          <a:p>
            <a:pPr marL="626110" indent="-285115">
              <a:lnSpc>
                <a:spcPct val="100000"/>
              </a:lnSpc>
              <a:buChar char="•"/>
              <a:tabLst>
                <a:tab pos="626110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begleiten</a:t>
            </a:r>
            <a:r>
              <a:rPr sz="1800" spc="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800" spc="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1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800" spc="1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durch</a:t>
            </a:r>
            <a:r>
              <a:rPr sz="1800" spc="1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Mentoring</a:t>
            </a:r>
            <a:r>
              <a:rPr sz="1800" spc="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65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spc="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Coaching.</a:t>
            </a:r>
            <a:endParaRPr sz="1800">
              <a:latin typeface="Arial"/>
              <a:cs typeface="Arial"/>
            </a:endParaRPr>
          </a:p>
          <a:p>
            <a:pPr marL="626110" indent="-285115">
              <a:lnSpc>
                <a:spcPct val="100000"/>
              </a:lnSpc>
              <a:buChar char="•"/>
              <a:tabLst>
                <a:tab pos="626110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bieten</a:t>
            </a:r>
            <a:r>
              <a:rPr sz="1800" spc="2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2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800" spc="229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Orientierung</a:t>
            </a:r>
            <a:r>
              <a:rPr sz="1800" spc="2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an.</a:t>
            </a:r>
            <a:endParaRPr sz="1800">
              <a:latin typeface="Arial"/>
              <a:cs typeface="Arial"/>
            </a:endParaRPr>
          </a:p>
          <a:p>
            <a:pPr marL="626110" indent="-285115">
              <a:lnSpc>
                <a:spcPct val="100000"/>
              </a:lnSpc>
              <a:buChar char="•"/>
              <a:tabLst>
                <a:tab pos="626110" algn="l"/>
              </a:tabLst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bieten</a:t>
            </a:r>
            <a:r>
              <a:rPr sz="1800" spc="2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800" spc="2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r>
              <a:rPr sz="1800" spc="2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an.</a:t>
            </a:r>
            <a:endParaRPr sz="1800">
              <a:latin typeface="Arial"/>
              <a:cs typeface="Arial"/>
            </a:endParaRPr>
          </a:p>
          <a:p>
            <a:pPr marL="626110" indent="-285115">
              <a:lnSpc>
                <a:spcPct val="100000"/>
              </a:lnSpc>
              <a:buChar char="•"/>
              <a:tabLst>
                <a:tab pos="626110" algn="l"/>
              </a:tabLst>
            </a:pP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unterrichten</a:t>
            </a:r>
            <a:r>
              <a:rPr sz="1800" spc="1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r>
              <a:rPr sz="1800" spc="20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Fach</a:t>
            </a:r>
            <a:r>
              <a:rPr sz="1800" spc="1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Informatik/Medienbildung.</a:t>
            </a:r>
            <a:endParaRPr sz="1800">
              <a:latin typeface="Arial"/>
              <a:cs typeface="Arial"/>
            </a:endParaRPr>
          </a:p>
          <a:p>
            <a:pPr marL="626110" indent="-285115">
              <a:lnSpc>
                <a:spcPct val="100000"/>
              </a:lnSpc>
              <a:buChar char="•"/>
              <a:tabLst>
                <a:tab pos="626110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sichern</a:t>
            </a:r>
            <a:r>
              <a:rPr sz="1800" spc="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8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Anschlussmöglichkeit.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6095"/>
            <a:ext cx="6109970" cy="3072765"/>
            <a:chOff x="0" y="-6095"/>
            <a:chExt cx="6109970" cy="307276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043555" cy="3060700"/>
            </a:xfrm>
            <a:custGeom>
              <a:avLst/>
              <a:gdLst/>
              <a:ahLst/>
              <a:cxnLst/>
              <a:rect l="l" t="t" r="r" b="b"/>
              <a:pathLst>
                <a:path w="3043555" h="3060700">
                  <a:moveTo>
                    <a:pt x="0" y="3060191"/>
                  </a:moveTo>
                  <a:lnTo>
                    <a:pt x="3043428" y="3060191"/>
                  </a:lnTo>
                  <a:lnTo>
                    <a:pt x="3043428" y="0"/>
                  </a:lnTo>
                  <a:lnTo>
                    <a:pt x="0" y="0"/>
                  </a:lnTo>
                  <a:lnTo>
                    <a:pt x="0" y="3060191"/>
                  </a:lnTo>
                  <a:close/>
                </a:path>
              </a:pathLst>
            </a:custGeom>
            <a:solidFill>
              <a:srgbClr val="FFF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3427" y="0"/>
              <a:ext cx="3060700" cy="3060700"/>
            </a:xfrm>
            <a:custGeom>
              <a:avLst/>
              <a:gdLst/>
              <a:ahLst/>
              <a:cxnLst/>
              <a:rect l="l" t="t" r="r" b="b"/>
              <a:pathLst>
                <a:path w="3060700" h="3060700">
                  <a:moveTo>
                    <a:pt x="0" y="3060191"/>
                  </a:moveTo>
                  <a:lnTo>
                    <a:pt x="3060192" y="3060191"/>
                  </a:lnTo>
                  <a:lnTo>
                    <a:pt x="3060192" y="0"/>
                  </a:lnTo>
                  <a:lnTo>
                    <a:pt x="0" y="0"/>
                  </a:lnTo>
                  <a:lnTo>
                    <a:pt x="0" y="3060191"/>
                  </a:lnTo>
                  <a:close/>
                </a:path>
              </a:pathLst>
            </a:custGeom>
            <a:ln w="12192">
              <a:solidFill>
                <a:srgbClr val="6C6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131807" y="0"/>
            <a:ext cx="3060700" cy="3060700"/>
          </a:xfrm>
          <a:custGeom>
            <a:avLst/>
            <a:gdLst/>
            <a:ahLst/>
            <a:cxnLst/>
            <a:rect l="l" t="t" r="r" b="b"/>
            <a:pathLst>
              <a:path w="3060700" h="3060700">
                <a:moveTo>
                  <a:pt x="3060192" y="0"/>
                </a:moveTo>
                <a:lnTo>
                  <a:pt x="0" y="0"/>
                </a:lnTo>
                <a:lnTo>
                  <a:pt x="0" y="3060191"/>
                </a:lnTo>
                <a:lnTo>
                  <a:pt x="3060192" y="3060191"/>
                </a:lnTo>
                <a:lnTo>
                  <a:pt x="3060192" y="0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743" y="1298829"/>
            <a:ext cx="2579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5" dirty="0">
                <a:latin typeface="Times New Roman"/>
                <a:cs typeface="Times New Roman"/>
              </a:rPr>
              <a:t>Werkrealschule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80317" y="6301575"/>
            <a:ext cx="116839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-125" dirty="0">
                <a:solidFill>
                  <a:srgbClr val="2A2522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3427" y="0"/>
            <a:ext cx="3045460" cy="3060700"/>
          </a:xfrm>
          <a:prstGeom prst="rect">
            <a:avLst/>
          </a:prstGeom>
          <a:solidFill>
            <a:srgbClr val="2A252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2800">
              <a:latin typeface="Times New Roman"/>
              <a:cs typeface="Times New Roman"/>
            </a:endParaRPr>
          </a:p>
          <a:p>
            <a:pPr marL="611505">
              <a:lnSpc>
                <a:spcPct val="100000"/>
              </a:lnSpc>
            </a:pPr>
            <a:r>
              <a:rPr sz="2800" b="1" spc="75" dirty="0">
                <a:solidFill>
                  <a:srgbClr val="FFFB00"/>
                </a:solidFill>
                <a:latin typeface="Times New Roman"/>
                <a:cs typeface="Times New Roman"/>
              </a:rPr>
              <a:t>Realschule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8379" y="0"/>
            <a:ext cx="3043555" cy="3060700"/>
          </a:xfrm>
          <a:prstGeom prst="rect">
            <a:avLst/>
          </a:prstGeom>
          <a:solidFill>
            <a:srgbClr val="FFFB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2800">
              <a:latin typeface="Times New Roman"/>
              <a:cs typeface="Times New Roman"/>
            </a:endParaRPr>
          </a:p>
          <a:p>
            <a:pPr marL="553085">
              <a:lnSpc>
                <a:spcPct val="100000"/>
              </a:lnSpc>
            </a:pPr>
            <a:r>
              <a:rPr sz="2800" b="1" spc="75" dirty="0">
                <a:solidFill>
                  <a:srgbClr val="2A2522"/>
                </a:solidFill>
                <a:latin typeface="Times New Roman"/>
                <a:cs typeface="Times New Roman"/>
              </a:rPr>
              <a:t>Gymnasium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1807" y="0"/>
            <a:ext cx="3060700" cy="3060700"/>
          </a:xfrm>
          <a:prstGeom prst="rect">
            <a:avLst/>
          </a:prstGeom>
          <a:ln w="12192">
            <a:solidFill>
              <a:srgbClr val="6C6B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2800">
              <a:latin typeface="Times New Roman"/>
              <a:cs typeface="Times New Roman"/>
            </a:endParaRPr>
          </a:p>
          <a:p>
            <a:pPr marL="963294" marR="295275" indent="-754380">
              <a:lnSpc>
                <a:spcPts val="3020"/>
              </a:lnSpc>
            </a:pPr>
            <a:r>
              <a:rPr sz="2800" b="1" spc="90" dirty="0">
                <a:solidFill>
                  <a:srgbClr val="FFFB00"/>
                </a:solidFill>
                <a:latin typeface="Times New Roman"/>
                <a:cs typeface="Times New Roman"/>
              </a:rPr>
              <a:t>Gemeinschafts- </a:t>
            </a:r>
            <a:r>
              <a:rPr sz="2800" b="1" spc="100" dirty="0">
                <a:solidFill>
                  <a:srgbClr val="FFFB00"/>
                </a:solidFill>
                <a:latin typeface="Times New Roman"/>
                <a:cs typeface="Times New Roman"/>
              </a:rPr>
              <a:t>schule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573468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65" dirty="0">
                <a:solidFill>
                  <a:srgbClr val="2A2522"/>
                </a:solidFill>
                <a:latin typeface="Times New Roman"/>
                <a:cs typeface="Times New Roman"/>
              </a:rPr>
              <a:t>Die</a:t>
            </a:r>
            <a:r>
              <a:rPr sz="5000" b="1" spc="-2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35" dirty="0">
                <a:solidFill>
                  <a:srgbClr val="2A2522"/>
                </a:solidFill>
                <a:latin typeface="Times New Roman"/>
                <a:cs typeface="Times New Roman"/>
              </a:rPr>
              <a:t>Werkrealschule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34122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4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100"/>
              </a:spcBef>
            </a:pPr>
            <a:r>
              <a:rPr dirty="0"/>
              <a:t>Die</a:t>
            </a:r>
            <a:r>
              <a:rPr spc="-110" dirty="0"/>
              <a:t> </a:t>
            </a:r>
            <a:r>
              <a:rPr spc="-10" dirty="0"/>
              <a:t>Werkrealschule</a:t>
            </a:r>
          </a:p>
        </p:txBody>
      </p:sp>
      <p:sp>
        <p:nvSpPr>
          <p:cNvPr id="3" name="object 3"/>
          <p:cNvSpPr/>
          <p:nvPr/>
        </p:nvSpPr>
        <p:spPr>
          <a:xfrm>
            <a:off x="694944" y="5076444"/>
            <a:ext cx="10909300" cy="927100"/>
          </a:xfrm>
          <a:custGeom>
            <a:avLst/>
            <a:gdLst/>
            <a:ahLst/>
            <a:cxnLst/>
            <a:rect l="l" t="t" r="r" b="b"/>
            <a:pathLst>
              <a:path w="10909300" h="927100">
                <a:moveTo>
                  <a:pt x="10908792" y="0"/>
                </a:moveTo>
                <a:lnTo>
                  <a:pt x="0" y="0"/>
                </a:lnTo>
                <a:lnTo>
                  <a:pt x="0" y="926591"/>
                </a:lnTo>
                <a:lnTo>
                  <a:pt x="10908792" y="926591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3933444"/>
            <a:ext cx="10909300" cy="710565"/>
          </a:xfrm>
          <a:custGeom>
            <a:avLst/>
            <a:gdLst/>
            <a:ahLst/>
            <a:cxnLst/>
            <a:rect l="l" t="t" r="r" b="b"/>
            <a:pathLst>
              <a:path w="10909300" h="710564">
                <a:moveTo>
                  <a:pt x="10908792" y="0"/>
                </a:moveTo>
                <a:lnTo>
                  <a:pt x="0" y="0"/>
                </a:lnTo>
                <a:lnTo>
                  <a:pt x="0" y="710184"/>
                </a:lnTo>
                <a:lnTo>
                  <a:pt x="10908792" y="710184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944" y="981455"/>
            <a:ext cx="10909300" cy="1295400"/>
          </a:xfrm>
          <a:custGeom>
            <a:avLst/>
            <a:gdLst/>
            <a:ahLst/>
            <a:cxnLst/>
            <a:rect l="l" t="t" r="r" b="b"/>
            <a:pathLst>
              <a:path w="10909300" h="1295400">
                <a:moveTo>
                  <a:pt x="10908792" y="0"/>
                </a:moveTo>
                <a:lnTo>
                  <a:pt x="0" y="0"/>
                </a:lnTo>
                <a:lnTo>
                  <a:pt x="0" y="1295400"/>
                </a:lnTo>
                <a:lnTo>
                  <a:pt x="10908792" y="1295400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60505" y="6296659"/>
            <a:ext cx="137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2A2522"/>
                </a:solidFill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677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2451861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7677" y="4072254"/>
            <a:ext cx="1641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4977" y="4794326"/>
            <a:ext cx="9683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74977" y="5264277"/>
            <a:ext cx="964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Anschluss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8202" y="1050493"/>
            <a:ext cx="80010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4714" y="1099261"/>
            <a:ext cx="7487284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Konzentration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5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Förderung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Basiskompetenzen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ab</a:t>
            </a:r>
            <a:r>
              <a:rPr sz="1500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hohe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Praxisorientierung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mit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Berufsweltbezug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besondere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Förderung</a:t>
            </a:r>
            <a:r>
              <a:rPr sz="15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praktischer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Begabungen,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Neigungen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Leistungen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enge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Verzahnung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mit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örtlichen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außerschulischen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Kooperationspartnern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Betrieben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0102" y="2471673"/>
            <a:ext cx="70751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indent="-286385">
              <a:lnSpc>
                <a:spcPts val="1675"/>
              </a:lnSpc>
              <a:spcBef>
                <a:spcPts val="100"/>
              </a:spcBef>
              <a:buChar char="•"/>
              <a:tabLst>
                <a:tab pos="324485" algn="l"/>
              </a:tabLst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Orientierung</a:t>
            </a:r>
            <a:r>
              <a:rPr sz="15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500" spc="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lebensnahen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Sachverhalten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Aufgabenstellungen</a:t>
            </a:r>
            <a:endParaRPr sz="1500">
              <a:latin typeface="Arial"/>
              <a:cs typeface="Arial"/>
            </a:endParaRPr>
          </a:p>
          <a:p>
            <a:pPr marL="324485" indent="-286385">
              <a:lnSpc>
                <a:spcPts val="1675"/>
              </a:lnSpc>
              <a:buChar char="•"/>
              <a:tabLst>
                <a:tab pos="324485" algn="l"/>
              </a:tabLst>
            </a:pP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klar</a:t>
            </a:r>
            <a:r>
              <a:rPr sz="15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strukturierter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Klassenverbund</a:t>
            </a:r>
            <a:endParaRPr sz="1500">
              <a:latin typeface="Arial"/>
              <a:cs typeface="Arial"/>
            </a:endParaRPr>
          </a:p>
          <a:p>
            <a:pPr marL="324485" indent="-286385">
              <a:lnSpc>
                <a:spcPct val="100000"/>
              </a:lnSpc>
              <a:spcBef>
                <a:spcPts val="250"/>
              </a:spcBef>
              <a:buChar char="•"/>
              <a:tabLst>
                <a:tab pos="324485" algn="l"/>
              </a:tabLst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grundlegenden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Fächern</a:t>
            </a:r>
            <a:endParaRPr sz="1500">
              <a:latin typeface="Arial"/>
              <a:cs typeface="Arial"/>
            </a:endParaRPr>
          </a:p>
          <a:p>
            <a:pPr marL="324485" indent="-286385">
              <a:lnSpc>
                <a:spcPct val="100000"/>
              </a:lnSpc>
              <a:buChar char="•"/>
              <a:tabLst>
                <a:tab pos="324485" algn="l"/>
              </a:tabLst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r>
              <a:rPr sz="15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festen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Klassenverbund</a:t>
            </a:r>
            <a:endParaRPr sz="1500">
              <a:latin typeface="Arial"/>
              <a:cs typeface="Arial"/>
            </a:endParaRPr>
          </a:p>
          <a:p>
            <a:pPr marL="324485" indent="-286385">
              <a:lnSpc>
                <a:spcPct val="100000"/>
              </a:lnSpc>
              <a:buChar char="•"/>
              <a:tabLst>
                <a:tab pos="324485" algn="l"/>
              </a:tabLst>
            </a:pP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Enge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Begleitung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beim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endParaRPr sz="1500">
              <a:latin typeface="Arial"/>
              <a:cs typeface="Arial"/>
            </a:endParaRPr>
          </a:p>
          <a:p>
            <a:pPr marL="324485" indent="-286385">
              <a:lnSpc>
                <a:spcPct val="100000"/>
              </a:lnSpc>
              <a:buChar char="•"/>
              <a:tabLst>
                <a:tab pos="324485" algn="l"/>
              </a:tabLst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Motivation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Stärkung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u.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500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durch</a:t>
            </a:r>
            <a:r>
              <a:rPr sz="15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Klassenlehrkräfte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8202" y="4023486"/>
            <a:ext cx="80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4714" y="4072254"/>
            <a:ext cx="3521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Technik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Alltagskultur,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Ernährung,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Soziales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(AES)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35502" y="4709286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2014" y="4758054"/>
            <a:ext cx="28949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Hauptschulabschluss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35502" y="5166741"/>
            <a:ext cx="927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22014" y="5215508"/>
            <a:ext cx="745617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500" spc="2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2-jährige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Berufsfachschule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(mittlerer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Bildungsabschluss,</a:t>
            </a:r>
            <a:r>
              <a:rPr sz="15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Grundbildung)*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Wechsel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oder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Gemeinschaftsschule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(mittlerer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Bildungsabschluss)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454" y="2386727"/>
            <a:ext cx="405023" cy="32430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" y="4000500"/>
            <a:ext cx="435863" cy="43586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095" y="5233415"/>
            <a:ext cx="481584" cy="65684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152" y="1069847"/>
            <a:ext cx="509016" cy="3429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061" y="4715431"/>
            <a:ext cx="276422" cy="30749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948433" y="6154013"/>
            <a:ext cx="8868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*Künftig</a:t>
            </a:r>
            <a:r>
              <a:rPr sz="12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ist</a:t>
            </a:r>
            <a:r>
              <a:rPr sz="12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angedacht,</a:t>
            </a:r>
            <a:r>
              <a:rPr sz="12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2522"/>
                </a:solidFill>
                <a:latin typeface="Arial"/>
                <a:cs typeface="Arial"/>
              </a:rPr>
              <a:t>Kooperationsnetzwerke</a:t>
            </a:r>
            <a:r>
              <a:rPr sz="1200" b="1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A2522"/>
                </a:solidFill>
                <a:latin typeface="Arial"/>
                <a:cs typeface="Arial"/>
              </a:rPr>
              <a:t>mit</a:t>
            </a:r>
            <a:r>
              <a:rPr sz="1200" b="1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2522"/>
                </a:solidFill>
                <a:latin typeface="Arial"/>
                <a:cs typeface="Arial"/>
              </a:rPr>
              <a:t>Beruflichen</a:t>
            </a:r>
            <a:r>
              <a:rPr sz="1200" b="1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A2522"/>
                </a:solidFill>
                <a:latin typeface="Arial"/>
                <a:cs typeface="Arial"/>
              </a:rPr>
              <a:t>Schulen</a:t>
            </a:r>
            <a:r>
              <a:rPr sz="1200" b="1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einzurichten,</a:t>
            </a:r>
            <a:r>
              <a:rPr sz="12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um</a:t>
            </a:r>
            <a:r>
              <a:rPr sz="12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den</a:t>
            </a:r>
            <a:r>
              <a:rPr sz="12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Übergang</a:t>
            </a:r>
            <a:r>
              <a:rPr sz="12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2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2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r>
              <a:rPr sz="12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2522"/>
                </a:solidFill>
                <a:latin typeface="Arial"/>
                <a:cs typeface="Arial"/>
              </a:rPr>
              <a:t>zu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erleichtern</a:t>
            </a:r>
            <a:r>
              <a:rPr sz="12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2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praxisnahe</a:t>
            </a:r>
            <a:r>
              <a:rPr sz="12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Möglichkeit</a:t>
            </a:r>
            <a:r>
              <a:rPr sz="1200" spc="-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200" spc="10" dirty="0">
                <a:solidFill>
                  <a:srgbClr val="2A2522"/>
                </a:solidFill>
                <a:latin typeface="Arial"/>
                <a:cs typeface="Arial"/>
              </a:rPr>
              <a:t> bieten,</a:t>
            </a:r>
            <a:r>
              <a:rPr sz="12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den</a:t>
            </a:r>
            <a:r>
              <a:rPr sz="1200" spc="-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Mittleren</a:t>
            </a:r>
            <a:r>
              <a:rPr sz="1200" spc="-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Schulabschluss</a:t>
            </a:r>
            <a:r>
              <a:rPr sz="12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zehn</a:t>
            </a:r>
            <a:r>
              <a:rPr sz="12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Schuljahren</a:t>
            </a:r>
            <a:r>
              <a:rPr sz="12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2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2522"/>
                </a:solidFill>
                <a:latin typeface="Arial"/>
                <a:cs typeface="Arial"/>
              </a:rPr>
              <a:t>erreichen.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431927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65" dirty="0">
                <a:solidFill>
                  <a:srgbClr val="2A2522"/>
                </a:solidFill>
                <a:latin typeface="Times New Roman"/>
                <a:cs typeface="Times New Roman"/>
              </a:rPr>
              <a:t>Die</a:t>
            </a:r>
            <a:r>
              <a:rPr sz="5000" b="1" spc="-2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50" dirty="0">
                <a:solidFill>
                  <a:srgbClr val="2A2522"/>
                </a:solidFill>
                <a:latin typeface="Times New Roman"/>
                <a:cs typeface="Times New Roman"/>
              </a:rPr>
              <a:t>Realschule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4869179"/>
            <a:ext cx="10909300" cy="1088390"/>
          </a:xfrm>
          <a:custGeom>
            <a:avLst/>
            <a:gdLst/>
            <a:ahLst/>
            <a:cxnLst/>
            <a:rect l="l" t="t" r="r" b="b"/>
            <a:pathLst>
              <a:path w="10909300" h="1088389">
                <a:moveTo>
                  <a:pt x="10908792" y="0"/>
                </a:moveTo>
                <a:lnTo>
                  <a:pt x="0" y="0"/>
                </a:lnTo>
                <a:lnTo>
                  <a:pt x="0" y="1088136"/>
                </a:lnTo>
                <a:lnTo>
                  <a:pt x="10908792" y="1088136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3852671"/>
            <a:ext cx="10909300" cy="440690"/>
          </a:xfrm>
          <a:custGeom>
            <a:avLst/>
            <a:gdLst/>
            <a:ahLst/>
            <a:cxnLst/>
            <a:rect l="l" t="t" r="r" b="b"/>
            <a:pathLst>
              <a:path w="10909300" h="440689">
                <a:moveTo>
                  <a:pt x="10908792" y="0"/>
                </a:moveTo>
                <a:lnTo>
                  <a:pt x="0" y="0"/>
                </a:lnTo>
                <a:lnTo>
                  <a:pt x="0" y="440435"/>
                </a:lnTo>
                <a:lnTo>
                  <a:pt x="10908792" y="440435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1043939"/>
            <a:ext cx="10909300" cy="1548765"/>
          </a:xfrm>
          <a:custGeom>
            <a:avLst/>
            <a:gdLst/>
            <a:ahLst/>
            <a:cxnLst/>
            <a:rect l="l" t="t" r="r" b="b"/>
            <a:pathLst>
              <a:path w="10909300" h="1548764">
                <a:moveTo>
                  <a:pt x="10908792" y="0"/>
                </a:moveTo>
                <a:lnTo>
                  <a:pt x="0" y="0"/>
                </a:lnTo>
                <a:lnTo>
                  <a:pt x="0" y="1548384"/>
                </a:lnTo>
                <a:lnTo>
                  <a:pt x="10908792" y="1548384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7677" y="1151890"/>
            <a:ext cx="497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4977" y="2676271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677" y="3991736"/>
            <a:ext cx="1641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4340732"/>
            <a:ext cx="9677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4977" y="4962905"/>
            <a:ext cx="964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Anschluss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8202" y="1050493"/>
            <a:ext cx="800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8202" y="1736852"/>
            <a:ext cx="800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4714" y="1099261"/>
            <a:ext cx="56121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Phase</a:t>
            </a:r>
            <a:r>
              <a:rPr sz="1500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Orientierung</a:t>
            </a:r>
            <a:r>
              <a:rPr sz="15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Klassenstufe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gezielte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Angebote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leistungsstarke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Schüler;</a:t>
            </a:r>
            <a:endParaRPr sz="1500">
              <a:latin typeface="Arial"/>
              <a:cs typeface="Arial"/>
            </a:endParaRPr>
          </a:p>
          <a:p>
            <a:pPr marR="6985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Vorbereitung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des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Übergangs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Gymnasien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profilbildende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Angebote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(z.B.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MINT,</a:t>
            </a:r>
            <a:r>
              <a:rPr sz="15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Kunst,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Musik,</a:t>
            </a:r>
            <a:r>
              <a:rPr sz="15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Sport)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enge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Verbindung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Theorie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Praxis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35502" y="2575305"/>
            <a:ext cx="927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2014" y="2624073"/>
            <a:ext cx="560768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30655">
              <a:lnSpc>
                <a:spcPct val="100000"/>
              </a:lnSpc>
              <a:spcBef>
                <a:spcPts val="100"/>
              </a:spcBef>
            </a:pP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klar</a:t>
            </a:r>
            <a:r>
              <a:rPr sz="15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strukturierter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Klassenverbund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moderne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differenzierte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Unterrichtsformen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Fächern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M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(Realschulabschluss)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oder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G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(Hauptschulabschluss),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Wechsel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sind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möglich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Rückmeldungen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Leistungen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Form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Noten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5502" y="3489705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8202" y="3947286"/>
            <a:ext cx="800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4714" y="3996054"/>
            <a:ext cx="62293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Französisch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oder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Technik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oder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Alltagskultur,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Ernährung,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Soziales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(AES)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35502" y="4328286"/>
            <a:ext cx="92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22014" y="4377054"/>
            <a:ext cx="3828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Vorrangiges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Ziel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ist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Realschulabschluss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Hauptschulabschluss</a:t>
            </a:r>
            <a:r>
              <a:rPr sz="15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Klassenstufe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35502" y="4938141"/>
            <a:ext cx="927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22014" y="4986908"/>
            <a:ext cx="61283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8584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500" spc="2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Ausbildung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Übergang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ein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Berufskolleg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Übergang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gymnasiale</a:t>
            </a:r>
            <a:r>
              <a:rPr sz="15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Oberstufe</a:t>
            </a:r>
            <a:r>
              <a:rPr sz="15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eines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allgemein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bildenden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oder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Beruflichen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Gymnasiums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oder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einer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Gemeinschaftsschule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454" y="2674763"/>
            <a:ext cx="405023" cy="32430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" y="3857244"/>
            <a:ext cx="435863" cy="43586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095" y="4933188"/>
            <a:ext cx="481584" cy="65532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152" y="1053083"/>
            <a:ext cx="509016" cy="3429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061" y="4427395"/>
            <a:ext cx="276422" cy="307497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4931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dirty="0"/>
              <a:t>Die</a:t>
            </a:r>
            <a:r>
              <a:rPr spc="-110" dirty="0"/>
              <a:t> </a:t>
            </a:r>
            <a:r>
              <a:rPr spc="-10" dirty="0"/>
              <a:t>Realschule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660505" y="6301575"/>
            <a:ext cx="137160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-35" dirty="0">
                <a:solidFill>
                  <a:srgbClr val="2A2522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478536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60" dirty="0">
                <a:solidFill>
                  <a:srgbClr val="2A2522"/>
                </a:solidFill>
                <a:latin typeface="Times New Roman"/>
                <a:cs typeface="Times New Roman"/>
              </a:rPr>
              <a:t>Das</a:t>
            </a:r>
            <a:r>
              <a:rPr sz="5000" b="1" spc="-3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35" dirty="0">
                <a:solidFill>
                  <a:srgbClr val="2A2522"/>
                </a:solidFill>
                <a:latin typeface="Times New Roman"/>
                <a:cs typeface="Times New Roman"/>
              </a:rPr>
              <a:t>Gymnasium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5233415"/>
            <a:ext cx="10909300" cy="788035"/>
          </a:xfrm>
          <a:custGeom>
            <a:avLst/>
            <a:gdLst/>
            <a:ahLst/>
            <a:cxnLst/>
            <a:rect l="l" t="t" r="r" b="b"/>
            <a:pathLst>
              <a:path w="10909300" h="788035">
                <a:moveTo>
                  <a:pt x="10908792" y="0"/>
                </a:moveTo>
                <a:lnTo>
                  <a:pt x="0" y="0"/>
                </a:lnTo>
                <a:lnTo>
                  <a:pt x="0" y="787907"/>
                </a:lnTo>
                <a:lnTo>
                  <a:pt x="10908792" y="787907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3084576"/>
            <a:ext cx="10909300" cy="992505"/>
          </a:xfrm>
          <a:custGeom>
            <a:avLst/>
            <a:gdLst/>
            <a:ahLst/>
            <a:cxnLst/>
            <a:rect l="l" t="t" r="r" b="b"/>
            <a:pathLst>
              <a:path w="10909300" h="992504">
                <a:moveTo>
                  <a:pt x="10908792" y="0"/>
                </a:moveTo>
                <a:lnTo>
                  <a:pt x="0" y="0"/>
                </a:lnTo>
                <a:lnTo>
                  <a:pt x="0" y="992124"/>
                </a:lnTo>
                <a:lnTo>
                  <a:pt x="10908792" y="992124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95172"/>
            <a:ext cx="10909300" cy="1115695"/>
          </a:xfrm>
          <a:custGeom>
            <a:avLst/>
            <a:gdLst/>
            <a:ahLst/>
            <a:cxnLst/>
            <a:rect l="l" t="t" r="r" b="b"/>
            <a:pathLst>
              <a:path w="10909300" h="1115695">
                <a:moveTo>
                  <a:pt x="10908792" y="0"/>
                </a:moveTo>
                <a:lnTo>
                  <a:pt x="0" y="0"/>
                </a:lnTo>
                <a:lnTo>
                  <a:pt x="0" y="1115567"/>
                </a:lnTo>
                <a:lnTo>
                  <a:pt x="10908792" y="1115567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7677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4977" y="2268728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4977" y="3248914"/>
            <a:ext cx="175831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Profilfächer/Profile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4177410"/>
            <a:ext cx="9677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7677" y="5378577"/>
            <a:ext cx="951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Anschluss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8202" y="1050493"/>
            <a:ext cx="800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4714" y="1099261"/>
            <a:ext cx="56635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Jahren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direkten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Weg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Abitur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breite</a:t>
            </a:r>
            <a:r>
              <a:rPr sz="1500" spc="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vertiefte</a:t>
            </a:r>
            <a:r>
              <a:rPr sz="1500" spc="1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Allgemeinbildung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eigenverantwortliches,</a:t>
            </a:r>
            <a:r>
              <a:rPr sz="1500" spc="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selbstständiges</a:t>
            </a:r>
            <a:r>
              <a:rPr sz="1500" spc="1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lebenslanges</a:t>
            </a:r>
            <a:r>
              <a:rPr sz="1500" spc="1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Lernen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35502" y="2125471"/>
            <a:ext cx="927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2014" y="2174240"/>
            <a:ext cx="43326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festen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Klassenverbund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bis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90" dirty="0">
                <a:solidFill>
                  <a:srgbClr val="2A2522"/>
                </a:solidFill>
                <a:latin typeface="Arial"/>
                <a:cs typeface="Arial"/>
              </a:rPr>
              <a:t>11</a:t>
            </a:r>
            <a:endParaRPr sz="1500">
              <a:latin typeface="Arial"/>
              <a:cs typeface="Arial"/>
            </a:endParaRPr>
          </a:p>
          <a:p>
            <a:pPr marL="12700" marR="1533525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erweitertem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Niveau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Bearbeitung</a:t>
            </a:r>
            <a:r>
              <a:rPr sz="1500" spc="1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komplexer</a:t>
            </a:r>
            <a:r>
              <a:rPr sz="1500" spc="1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Themen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mind.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zwei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Fremdsprachen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5502" y="3200146"/>
            <a:ext cx="927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2014" y="3248914"/>
            <a:ext cx="494220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dritte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Fremdsprache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(z.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B.</a:t>
            </a:r>
            <a:r>
              <a:rPr sz="15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Französisch,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Latein,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Spanisch)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Naturwissenschaftliches</a:t>
            </a:r>
            <a:r>
              <a:rPr sz="1500" spc="3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Sport,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Musik,</a:t>
            </a:r>
            <a:r>
              <a:rPr sz="1500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Bildende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Kunst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5502" y="4160646"/>
            <a:ext cx="92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2014" y="4209415"/>
            <a:ext cx="59169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6225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Allgemeine</a:t>
            </a:r>
            <a:r>
              <a:rPr sz="1500" spc="25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Hochschulreife</a:t>
            </a:r>
            <a:r>
              <a:rPr sz="1500" spc="2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(Abitur) 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gleichwertiger</a:t>
            </a:r>
            <a:r>
              <a:rPr sz="1500" spc="2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Bildungsstand:</a:t>
            </a:r>
            <a:endParaRPr sz="1500">
              <a:latin typeface="Arial"/>
              <a:cs typeface="Arial"/>
            </a:endParaRPr>
          </a:p>
          <a:p>
            <a:pPr marL="180340" indent="-167640">
              <a:lnSpc>
                <a:spcPct val="100000"/>
              </a:lnSpc>
              <a:buChar char="-"/>
              <a:tabLst>
                <a:tab pos="180340" algn="l"/>
              </a:tabLst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Realschulabschluss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bei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Versetzung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14" dirty="0">
                <a:solidFill>
                  <a:srgbClr val="2A2522"/>
                </a:solidFill>
                <a:latin typeface="Arial"/>
                <a:cs typeface="Arial"/>
              </a:rPr>
              <a:t>10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nach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11</a:t>
            </a:r>
            <a:endParaRPr sz="1500">
              <a:latin typeface="Arial"/>
              <a:cs typeface="Arial"/>
            </a:endParaRPr>
          </a:p>
          <a:p>
            <a:pPr marL="179705" indent="-167005">
              <a:lnSpc>
                <a:spcPct val="100000"/>
              </a:lnSpc>
              <a:buChar char="-"/>
              <a:tabLst>
                <a:tab pos="179705" algn="l"/>
              </a:tabLst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Hauptschulabschluss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bei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Versetzung von Klasse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9</a:t>
            </a:r>
            <a:r>
              <a:rPr sz="15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nach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A2522"/>
                </a:solidFill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8202" y="5349621"/>
            <a:ext cx="800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4714" y="5398414"/>
            <a:ext cx="4105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Zugang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jedem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Studium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einer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Hochschule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500" spc="2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454" y="2171844"/>
            <a:ext cx="405023" cy="32278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" y="3136392"/>
            <a:ext cx="435863" cy="43586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095" y="5292852"/>
            <a:ext cx="481584" cy="65684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152" y="1069847"/>
            <a:ext cx="509016" cy="3429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1440" y="4146979"/>
            <a:ext cx="275371" cy="307497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7278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Das</a:t>
            </a:r>
            <a:r>
              <a:rPr spc="-95" dirty="0"/>
              <a:t> </a:t>
            </a:r>
            <a:r>
              <a:rPr spc="-30" dirty="0"/>
              <a:t>Gymnasium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63553" y="6301575"/>
            <a:ext cx="13398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-55" dirty="0">
                <a:solidFill>
                  <a:srgbClr val="2A2522"/>
                </a:solidFill>
                <a:latin typeface="Arial"/>
                <a:cs typeface="Arial"/>
              </a:rPr>
              <a:t>17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733996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65" dirty="0">
                <a:solidFill>
                  <a:srgbClr val="2A2522"/>
                </a:solidFill>
                <a:latin typeface="Times New Roman"/>
                <a:cs typeface="Times New Roman"/>
              </a:rPr>
              <a:t>Die</a:t>
            </a:r>
            <a:r>
              <a:rPr sz="5000" b="1" spc="-2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75" dirty="0">
                <a:solidFill>
                  <a:srgbClr val="2A2522"/>
                </a:solidFill>
                <a:latin typeface="Times New Roman"/>
                <a:cs typeface="Times New Roman"/>
              </a:rPr>
              <a:t>Gemeinschaftsschule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4643628"/>
            <a:ext cx="10909300" cy="1152525"/>
          </a:xfrm>
          <a:custGeom>
            <a:avLst/>
            <a:gdLst/>
            <a:ahLst/>
            <a:cxnLst/>
            <a:rect l="l" t="t" r="r" b="b"/>
            <a:pathLst>
              <a:path w="10909300" h="1152525">
                <a:moveTo>
                  <a:pt x="10908792" y="0"/>
                </a:moveTo>
                <a:lnTo>
                  <a:pt x="0" y="0"/>
                </a:lnTo>
                <a:lnTo>
                  <a:pt x="0" y="1152144"/>
                </a:lnTo>
                <a:lnTo>
                  <a:pt x="10908792" y="1152144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2790444"/>
            <a:ext cx="10909300" cy="899160"/>
          </a:xfrm>
          <a:custGeom>
            <a:avLst/>
            <a:gdLst/>
            <a:ahLst/>
            <a:cxnLst/>
            <a:rect l="l" t="t" r="r" b="b"/>
            <a:pathLst>
              <a:path w="10909300" h="899160">
                <a:moveTo>
                  <a:pt x="10908792" y="0"/>
                </a:moveTo>
                <a:lnTo>
                  <a:pt x="0" y="0"/>
                </a:lnTo>
                <a:lnTo>
                  <a:pt x="0" y="899159"/>
                </a:lnTo>
                <a:lnTo>
                  <a:pt x="10908792" y="899159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81455"/>
            <a:ext cx="10909300" cy="1079500"/>
          </a:xfrm>
          <a:custGeom>
            <a:avLst/>
            <a:gdLst/>
            <a:ahLst/>
            <a:cxnLst/>
            <a:rect l="l" t="t" r="r" b="b"/>
            <a:pathLst>
              <a:path w="10909300" h="1079500">
                <a:moveTo>
                  <a:pt x="10908792" y="0"/>
                </a:moveTo>
                <a:lnTo>
                  <a:pt x="0" y="0"/>
                </a:lnTo>
                <a:lnTo>
                  <a:pt x="0" y="1078991"/>
                </a:lnTo>
                <a:lnTo>
                  <a:pt x="10908792" y="1078991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7677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4977" y="2223008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4977" y="2928873"/>
            <a:ext cx="17583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A2522"/>
                </a:solidFill>
                <a:latin typeface="Arial"/>
                <a:cs typeface="Arial"/>
              </a:rPr>
              <a:t>Wahlpflicht-</a:t>
            </a:r>
            <a:r>
              <a:rPr sz="1500" b="1" spc="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Profilfächer/Profile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977" y="3811651"/>
            <a:ext cx="9677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4977" y="4738242"/>
            <a:ext cx="964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Anschluss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8202" y="951687"/>
            <a:ext cx="800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4714" y="1000455"/>
            <a:ext cx="43002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Individuelle</a:t>
            </a:r>
            <a:r>
              <a:rPr sz="1500" spc="2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Lernbegleitung</a:t>
            </a:r>
            <a:r>
              <a:rPr sz="1500" spc="1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(Coaching)</a:t>
            </a:r>
            <a:endParaRPr sz="15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Große</a:t>
            </a:r>
            <a:r>
              <a:rPr sz="1500" spc="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Auswahl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Wahlpflicht-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Profilfächern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Rhythmisierter</a:t>
            </a:r>
            <a:r>
              <a:rPr sz="1500" spc="2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Ganztag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Inklusive</a:t>
            </a:r>
            <a:r>
              <a:rPr sz="1500" spc="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Bildungsangebote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35502" y="2095246"/>
            <a:ext cx="927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2014" y="2144014"/>
            <a:ext cx="75171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jedem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Fach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5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erweitertem,</a:t>
            </a:r>
            <a:r>
              <a:rPr sz="15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mittlerem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grundlegendem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Niveaus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möglich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Rückmeldung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den</a:t>
            </a:r>
            <a:r>
              <a:rPr sz="1500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Leistungen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durch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Lernberichte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5502" y="2766186"/>
            <a:ext cx="927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2014" y="2814954"/>
            <a:ext cx="54451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Französisch;</a:t>
            </a:r>
            <a:r>
              <a:rPr sz="15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Technik;</a:t>
            </a:r>
            <a:r>
              <a:rPr sz="15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Alltagskultur,</a:t>
            </a:r>
            <a:r>
              <a:rPr sz="1500" spc="-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Ernährung,</a:t>
            </a:r>
            <a:r>
              <a:rPr sz="15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Soziales</a:t>
            </a:r>
            <a:r>
              <a:rPr sz="1500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(AES) Spanisch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Naturwissenschaftliches</a:t>
            </a:r>
            <a:r>
              <a:rPr sz="1500" spc="3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Sport,</a:t>
            </a:r>
            <a:r>
              <a:rPr sz="15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Bildende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Kunst,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Musik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5502" y="3787520"/>
            <a:ext cx="9271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2014" y="3836289"/>
            <a:ext cx="58889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Allgemeine</a:t>
            </a:r>
            <a:r>
              <a:rPr sz="1500" spc="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Hochschulreife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(an</a:t>
            </a:r>
            <a:r>
              <a:rPr sz="15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eigener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Oberstufe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oder</a:t>
            </a:r>
            <a:r>
              <a:rPr sz="15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im</a:t>
            </a:r>
            <a:r>
              <a:rPr sz="15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Verbund) Realschulabschluss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Hauptschulabschluss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35502" y="4701616"/>
            <a:ext cx="9271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35502" y="5388050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22014" y="4750384"/>
            <a:ext cx="68662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Berufliche</a:t>
            </a:r>
            <a:r>
              <a:rPr sz="1500" spc="1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Ausbildung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gymnasiale</a:t>
            </a:r>
            <a:r>
              <a:rPr sz="15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Oberstufe</a:t>
            </a:r>
            <a:r>
              <a:rPr sz="1500" spc="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Gemeinschaftsschule,</a:t>
            </a:r>
            <a:r>
              <a:rPr sz="15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des</a:t>
            </a:r>
            <a:r>
              <a:rPr sz="1500" spc="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allgemein</a:t>
            </a:r>
            <a:r>
              <a:rPr sz="1500" spc="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bildenden</a:t>
            </a:r>
            <a:r>
              <a:rPr sz="1500" spc="1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A2522"/>
                </a:solidFill>
                <a:latin typeface="Arial"/>
                <a:cs typeface="Arial"/>
              </a:rPr>
              <a:t>oder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Beruflichen</a:t>
            </a:r>
            <a:r>
              <a:rPr sz="1500" spc="2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Gymnasiums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Zugang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jedem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Studium</a:t>
            </a:r>
            <a:r>
              <a:rPr sz="15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5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Hochschulen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454" y="2197751"/>
            <a:ext cx="405023" cy="32430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" y="2919983"/>
            <a:ext cx="435863" cy="43738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095" y="4716779"/>
            <a:ext cx="481584" cy="65684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5152" y="1053083"/>
            <a:ext cx="509016" cy="3429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8580" y="3778171"/>
            <a:ext cx="275371" cy="307497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7278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dirty="0"/>
              <a:t>Die</a:t>
            </a:r>
            <a:r>
              <a:rPr spc="-110" dirty="0"/>
              <a:t> </a:t>
            </a:r>
            <a:r>
              <a:rPr spc="-20" dirty="0"/>
              <a:t>Gemeinschaftsschule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58981" y="6301575"/>
            <a:ext cx="13906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-35" dirty="0">
                <a:solidFill>
                  <a:srgbClr val="2A2522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14" dirty="0">
                <a:latin typeface="Times New Roman"/>
                <a:cs typeface="Times New Roman"/>
              </a:rPr>
              <a:t>Inhalt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1484375"/>
            <a:ext cx="3601212" cy="19446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3333" y="3628390"/>
            <a:ext cx="2983865" cy="97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15100"/>
              </a:lnSpc>
              <a:spcBef>
                <a:spcPts val="95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Grundschule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2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Schularten: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NAVi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BW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6155" y="1484375"/>
            <a:ext cx="3599688" cy="19446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31538" y="3628390"/>
            <a:ext cx="332994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5080" indent="-460375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2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1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Schularten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Baden-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Württemberg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3880" y="1484375"/>
            <a:ext cx="3599687" cy="19446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26805" y="3628390"/>
            <a:ext cx="251460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0035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Anmeldung</a:t>
            </a:r>
            <a:r>
              <a:rPr sz="1800" spc="1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spc="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2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Schule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06225" y="6301575"/>
            <a:ext cx="91440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-50" dirty="0">
                <a:solidFill>
                  <a:srgbClr val="2A2522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10266680" cy="14751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b="1" spc="160" dirty="0">
                <a:solidFill>
                  <a:srgbClr val="2A2522"/>
                </a:solidFill>
                <a:latin typeface="Times New Roman"/>
                <a:cs typeface="Times New Roman"/>
              </a:rPr>
              <a:t>Das</a:t>
            </a:r>
            <a:r>
              <a:rPr sz="5000" b="1" spc="-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75" dirty="0">
                <a:solidFill>
                  <a:srgbClr val="2A2522"/>
                </a:solidFill>
                <a:latin typeface="Times New Roman"/>
                <a:cs typeface="Times New Roman"/>
              </a:rPr>
              <a:t>Sonderpädagogische</a:t>
            </a:r>
            <a:r>
              <a:rPr sz="5000" b="1" spc="-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80" dirty="0">
                <a:solidFill>
                  <a:srgbClr val="2A2522"/>
                </a:solidFill>
                <a:latin typeface="Times New Roman"/>
                <a:cs typeface="Times New Roman"/>
              </a:rPr>
              <a:t>Bildungs- </a:t>
            </a:r>
            <a:r>
              <a:rPr sz="5000" b="1" spc="135" dirty="0">
                <a:solidFill>
                  <a:srgbClr val="2A2522"/>
                </a:solidFill>
                <a:latin typeface="Times New Roman"/>
                <a:cs typeface="Times New Roman"/>
              </a:rPr>
              <a:t>und</a:t>
            </a:r>
            <a:r>
              <a:rPr sz="5000" b="1" spc="-2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75" dirty="0">
                <a:solidFill>
                  <a:srgbClr val="2A2522"/>
                </a:solidFill>
                <a:latin typeface="Times New Roman"/>
                <a:cs typeface="Times New Roman"/>
              </a:rPr>
              <a:t>Beratungszentrum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944" y="4652771"/>
            <a:ext cx="10909300" cy="467995"/>
          </a:xfrm>
          <a:custGeom>
            <a:avLst/>
            <a:gdLst/>
            <a:ahLst/>
            <a:cxnLst/>
            <a:rect l="l" t="t" r="r" b="b"/>
            <a:pathLst>
              <a:path w="10909300" h="467995">
                <a:moveTo>
                  <a:pt x="10908792" y="0"/>
                </a:moveTo>
                <a:lnTo>
                  <a:pt x="0" y="0"/>
                </a:lnTo>
                <a:lnTo>
                  <a:pt x="0" y="467867"/>
                </a:lnTo>
                <a:lnTo>
                  <a:pt x="10908792" y="467867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4944" y="1045463"/>
            <a:ext cx="10909300" cy="2158365"/>
          </a:xfrm>
          <a:custGeom>
            <a:avLst/>
            <a:gdLst/>
            <a:ahLst/>
            <a:cxnLst/>
            <a:rect l="l" t="t" r="r" b="b"/>
            <a:pathLst>
              <a:path w="10909300" h="2158365">
                <a:moveTo>
                  <a:pt x="10908792" y="0"/>
                </a:moveTo>
                <a:lnTo>
                  <a:pt x="0" y="0"/>
                </a:lnTo>
                <a:lnTo>
                  <a:pt x="0" y="2157983"/>
                </a:lnTo>
                <a:lnTo>
                  <a:pt x="10908792" y="2157983"/>
                </a:lnTo>
                <a:lnTo>
                  <a:pt x="1090879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88409" y="5185028"/>
            <a:ext cx="7472680" cy="1274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u="sng" spc="10" dirty="0">
                <a:solidFill>
                  <a:srgbClr val="2A2522"/>
                </a:solidFill>
                <a:uFill>
                  <a:solidFill>
                    <a:srgbClr val="2A2522"/>
                  </a:solidFill>
                </a:uFill>
                <a:latin typeface="Arial"/>
                <a:cs typeface="Arial"/>
              </a:rPr>
              <a:t>Zielgleich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:</a:t>
            </a:r>
            <a:r>
              <a:rPr sz="1500" u="none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Je</a:t>
            </a:r>
            <a:r>
              <a:rPr sz="1500" u="none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nach</a:t>
            </a:r>
            <a:r>
              <a:rPr sz="1500" u="none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Förderschwerpunkt</a:t>
            </a:r>
            <a:r>
              <a:rPr sz="1500" u="none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alle</a:t>
            </a:r>
            <a:r>
              <a:rPr sz="1500" u="none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Bildungsgänge</a:t>
            </a:r>
            <a:r>
              <a:rPr sz="1500" u="none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u="none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somit</a:t>
            </a:r>
            <a:r>
              <a:rPr sz="1500" u="none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Abschlüsse</a:t>
            </a:r>
            <a:r>
              <a:rPr sz="1500" u="none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-25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500" u="none" dirty="0">
                <a:solidFill>
                  <a:srgbClr val="2A2522"/>
                </a:solidFill>
                <a:latin typeface="Arial"/>
                <a:cs typeface="Arial"/>
              </a:rPr>
              <a:t>Anschlüsse</a:t>
            </a:r>
            <a:r>
              <a:rPr sz="1500" u="none" spc="1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u="none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dirty="0">
                <a:solidFill>
                  <a:srgbClr val="2A2522"/>
                </a:solidFill>
                <a:latin typeface="Arial"/>
                <a:cs typeface="Arial"/>
              </a:rPr>
              <a:t>allgemeinen</a:t>
            </a:r>
            <a:r>
              <a:rPr sz="1500" u="none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-10" dirty="0">
                <a:solidFill>
                  <a:srgbClr val="2A2522"/>
                </a:solidFill>
                <a:latin typeface="Arial"/>
                <a:cs typeface="Arial"/>
              </a:rPr>
              <a:t>Schulen</a:t>
            </a:r>
            <a:endParaRPr sz="1500">
              <a:latin typeface="Arial"/>
              <a:cs typeface="Arial"/>
            </a:endParaRPr>
          </a:p>
          <a:p>
            <a:pPr marL="12700" marR="474345">
              <a:lnSpc>
                <a:spcPct val="100000"/>
              </a:lnSpc>
            </a:pPr>
            <a:r>
              <a:rPr sz="1500" u="sng" spc="10" dirty="0">
                <a:solidFill>
                  <a:srgbClr val="2A2522"/>
                </a:solidFill>
                <a:uFill>
                  <a:solidFill>
                    <a:srgbClr val="2A2522"/>
                  </a:solidFill>
                </a:uFill>
                <a:latin typeface="Arial"/>
                <a:cs typeface="Arial"/>
              </a:rPr>
              <a:t>Zieldifferent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:</a:t>
            </a:r>
            <a:r>
              <a:rPr sz="1500" u="none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Bildungsgänge</a:t>
            </a:r>
            <a:r>
              <a:rPr sz="1500" u="none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225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500" u="none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Abschlüsse</a:t>
            </a:r>
            <a:r>
              <a:rPr sz="1500" u="none" spc="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500" u="none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bzw.</a:t>
            </a:r>
            <a:r>
              <a:rPr sz="1500" u="none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Geistige</a:t>
            </a:r>
            <a:r>
              <a:rPr sz="1500" u="none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Entwicklung</a:t>
            </a:r>
            <a:r>
              <a:rPr sz="1500" u="none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25" dirty="0">
                <a:solidFill>
                  <a:srgbClr val="2A2522"/>
                </a:solidFill>
                <a:latin typeface="Arial"/>
                <a:cs typeface="Arial"/>
              </a:rPr>
              <a:t>mit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Unterstützung</a:t>
            </a:r>
            <a:r>
              <a:rPr sz="1500" u="none" spc="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10" dirty="0">
                <a:solidFill>
                  <a:srgbClr val="2A2522"/>
                </a:solidFill>
                <a:latin typeface="Arial"/>
                <a:cs typeface="Arial"/>
              </a:rPr>
              <a:t>außerschulischer</a:t>
            </a:r>
            <a:r>
              <a:rPr sz="1500" u="none" spc="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u="none" spc="-10" dirty="0">
                <a:solidFill>
                  <a:srgbClr val="2A2522"/>
                </a:solidFill>
                <a:latin typeface="Arial"/>
                <a:cs typeface="Arial"/>
              </a:rPr>
              <a:t>Partner</a:t>
            </a:r>
            <a:endParaRPr sz="1500">
              <a:latin typeface="Arial"/>
              <a:cs typeface="Arial"/>
            </a:endParaRPr>
          </a:p>
          <a:p>
            <a:pPr marL="3976370">
              <a:lnSpc>
                <a:spcPct val="100000"/>
              </a:lnSpc>
              <a:spcBef>
                <a:spcPts val="155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60505" y="6296659"/>
            <a:ext cx="136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2A2522"/>
                </a:solidFill>
                <a:latin typeface="Arial"/>
                <a:cs typeface="Arial"/>
              </a:rPr>
              <a:t>21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3832" y="1079449"/>
            <a:ext cx="49720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Profil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1132" y="3259582"/>
            <a:ext cx="9423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Unterricht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1132" y="4681854"/>
            <a:ext cx="16548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Fächer</a:t>
            </a:r>
            <a:r>
              <a:rPr sz="1500" b="1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1132" y="5229225"/>
            <a:ext cx="13576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Abschluss</a:t>
            </a:r>
            <a:r>
              <a:rPr sz="1500" b="1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500" b="1" spc="-10" dirty="0">
                <a:solidFill>
                  <a:srgbClr val="2A2522"/>
                </a:solidFill>
                <a:latin typeface="Arial"/>
                <a:cs typeface="Arial"/>
              </a:rPr>
              <a:t>Anschluss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4597" y="1050493"/>
            <a:ext cx="800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4597" y="1508252"/>
            <a:ext cx="8001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Alle</a:t>
            </a:r>
            <a:r>
              <a:rPr spc="90" dirty="0"/>
              <a:t> </a:t>
            </a:r>
            <a:r>
              <a:rPr dirty="0"/>
              <a:t>Bildungsziele</a:t>
            </a:r>
            <a:r>
              <a:rPr spc="110" dirty="0"/>
              <a:t> </a:t>
            </a:r>
            <a:r>
              <a:rPr dirty="0"/>
              <a:t>der</a:t>
            </a:r>
            <a:r>
              <a:rPr spc="75" dirty="0"/>
              <a:t> </a:t>
            </a:r>
            <a:r>
              <a:rPr dirty="0"/>
              <a:t>allgemeinen</a:t>
            </a:r>
            <a:r>
              <a:rPr spc="90" dirty="0"/>
              <a:t> </a:t>
            </a:r>
            <a:r>
              <a:rPr dirty="0"/>
              <a:t>Schulen</a:t>
            </a:r>
            <a:r>
              <a:rPr spc="45" dirty="0"/>
              <a:t> </a:t>
            </a:r>
            <a:r>
              <a:rPr dirty="0"/>
              <a:t>sowie</a:t>
            </a:r>
            <a:r>
              <a:rPr spc="90" dirty="0"/>
              <a:t> </a:t>
            </a:r>
            <a:r>
              <a:rPr dirty="0"/>
              <a:t>die</a:t>
            </a:r>
            <a:r>
              <a:rPr spc="85" dirty="0"/>
              <a:t> </a:t>
            </a:r>
            <a:r>
              <a:rPr dirty="0"/>
              <a:t>der</a:t>
            </a:r>
            <a:r>
              <a:rPr spc="85" dirty="0"/>
              <a:t> </a:t>
            </a:r>
            <a:r>
              <a:rPr dirty="0"/>
              <a:t>Bildungsgänge</a:t>
            </a:r>
            <a:r>
              <a:rPr spc="100" dirty="0"/>
              <a:t> </a:t>
            </a:r>
            <a:r>
              <a:rPr dirty="0"/>
              <a:t>Lernen</a:t>
            </a:r>
            <a:r>
              <a:rPr spc="60" dirty="0"/>
              <a:t> </a:t>
            </a:r>
            <a:r>
              <a:rPr spc="-25" dirty="0"/>
              <a:t>und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/>
              <a:t>Geistige</a:t>
            </a:r>
            <a:r>
              <a:rPr spc="85" dirty="0"/>
              <a:t> </a:t>
            </a:r>
            <a:r>
              <a:rPr spc="-10" dirty="0"/>
              <a:t>Entwicklung</a:t>
            </a:r>
          </a:p>
          <a:p>
            <a:pPr marR="5080">
              <a:lnSpc>
                <a:spcPct val="100000"/>
              </a:lnSpc>
            </a:pPr>
            <a:r>
              <a:rPr spc="10" dirty="0"/>
              <a:t>Förderschwerpunktbezogene</a:t>
            </a:r>
            <a:r>
              <a:rPr spc="60" dirty="0"/>
              <a:t> </a:t>
            </a:r>
            <a:r>
              <a:rPr spc="10" dirty="0"/>
              <a:t>Besonderheiten</a:t>
            </a:r>
            <a:r>
              <a:rPr spc="100" dirty="0"/>
              <a:t> </a:t>
            </a:r>
            <a:r>
              <a:rPr spc="10" dirty="0"/>
              <a:t>(Umgang</a:t>
            </a:r>
            <a:r>
              <a:rPr spc="125" dirty="0"/>
              <a:t> </a:t>
            </a:r>
            <a:r>
              <a:rPr spc="50" dirty="0"/>
              <a:t>mit</a:t>
            </a:r>
            <a:r>
              <a:rPr spc="130" dirty="0"/>
              <a:t> </a:t>
            </a:r>
            <a:r>
              <a:rPr spc="10" dirty="0"/>
              <a:t>Hilfsmitteln,</a:t>
            </a:r>
            <a:r>
              <a:rPr spc="125" dirty="0"/>
              <a:t> </a:t>
            </a:r>
            <a:r>
              <a:rPr spc="-10" dirty="0"/>
              <a:t>Deutsche </a:t>
            </a:r>
            <a:r>
              <a:rPr dirty="0"/>
              <a:t>Gebärdensprache,</a:t>
            </a:r>
            <a:r>
              <a:rPr spc="320" dirty="0"/>
              <a:t> </a:t>
            </a:r>
            <a:r>
              <a:rPr dirty="0"/>
              <a:t>Mobilitätstraining,</a:t>
            </a:r>
            <a:r>
              <a:rPr spc="385" dirty="0"/>
              <a:t> </a:t>
            </a:r>
            <a:r>
              <a:rPr dirty="0"/>
              <a:t>Unterstützte</a:t>
            </a:r>
            <a:r>
              <a:rPr spc="325" dirty="0"/>
              <a:t> </a:t>
            </a:r>
            <a:r>
              <a:rPr spc="-10" dirty="0"/>
              <a:t>Kommunikation, </a:t>
            </a:r>
            <a:r>
              <a:rPr spc="10" dirty="0"/>
              <a:t>bewegungstherapeutische</a:t>
            </a:r>
            <a:r>
              <a:rPr spc="75" dirty="0"/>
              <a:t> </a:t>
            </a:r>
            <a:r>
              <a:rPr spc="10" dirty="0"/>
              <a:t>Angebote,</a:t>
            </a:r>
            <a:r>
              <a:rPr spc="114" dirty="0"/>
              <a:t> </a:t>
            </a:r>
            <a:r>
              <a:rPr spc="10" dirty="0"/>
              <a:t>Sprachförderung,</a:t>
            </a:r>
            <a:r>
              <a:rPr spc="65" dirty="0"/>
              <a:t> </a:t>
            </a:r>
            <a:r>
              <a:rPr spc="10" dirty="0"/>
              <a:t>Sonderpädagogischer</a:t>
            </a:r>
            <a:r>
              <a:rPr spc="90" dirty="0"/>
              <a:t> </a:t>
            </a:r>
            <a:r>
              <a:rPr spc="-10" dirty="0"/>
              <a:t>Dienst, </a:t>
            </a:r>
            <a:r>
              <a:rPr dirty="0"/>
              <a:t>Medienberatungszentrum,</a:t>
            </a:r>
            <a:r>
              <a:rPr spc="250" dirty="0"/>
              <a:t> </a:t>
            </a:r>
            <a:r>
              <a:rPr dirty="0"/>
              <a:t>multiprofessionelle</a:t>
            </a:r>
            <a:r>
              <a:rPr spc="310" dirty="0"/>
              <a:t> </a:t>
            </a:r>
            <a:r>
              <a:rPr spc="-10" dirty="0"/>
              <a:t>Teams</a:t>
            </a:r>
            <a:r>
              <a:rPr spc="315" dirty="0"/>
              <a:t> </a:t>
            </a:r>
            <a:r>
              <a:rPr spc="-10" dirty="0"/>
              <a:t>etc.)</a:t>
            </a:r>
          </a:p>
          <a:p>
            <a:pPr marR="123825">
              <a:lnSpc>
                <a:spcPct val="100000"/>
              </a:lnSpc>
            </a:pPr>
            <a:r>
              <a:rPr spc="10" dirty="0"/>
              <a:t>Ziel:</a:t>
            </a:r>
            <a:r>
              <a:rPr spc="70" dirty="0"/>
              <a:t> </a:t>
            </a:r>
            <a:r>
              <a:rPr spc="10" dirty="0"/>
              <a:t>höchstmögliche</a:t>
            </a:r>
            <a:r>
              <a:rPr spc="60" dirty="0"/>
              <a:t> </a:t>
            </a:r>
            <a:r>
              <a:rPr spc="55" dirty="0"/>
              <a:t>Aktivität</a:t>
            </a:r>
            <a:r>
              <a:rPr spc="80" dirty="0"/>
              <a:t> </a:t>
            </a:r>
            <a:r>
              <a:rPr spc="10" dirty="0"/>
              <a:t>und</a:t>
            </a:r>
            <a:r>
              <a:rPr spc="75" dirty="0"/>
              <a:t> </a:t>
            </a:r>
            <a:r>
              <a:rPr spc="10" dirty="0"/>
              <a:t>Partizipation</a:t>
            </a:r>
            <a:r>
              <a:rPr spc="60" dirty="0"/>
              <a:t> </a:t>
            </a:r>
            <a:r>
              <a:rPr spc="10" dirty="0"/>
              <a:t>in</a:t>
            </a:r>
            <a:r>
              <a:rPr spc="60" dirty="0"/>
              <a:t> </a:t>
            </a:r>
            <a:r>
              <a:rPr spc="10" dirty="0"/>
              <a:t>allen</a:t>
            </a:r>
            <a:r>
              <a:rPr spc="60" dirty="0"/>
              <a:t> </a:t>
            </a:r>
            <a:r>
              <a:rPr spc="10" dirty="0"/>
              <a:t>relevanten</a:t>
            </a:r>
            <a:r>
              <a:rPr spc="60" dirty="0"/>
              <a:t> </a:t>
            </a:r>
            <a:r>
              <a:rPr spc="-10" dirty="0"/>
              <a:t>Lebensbereichen </a:t>
            </a:r>
            <a:r>
              <a:rPr spc="10" dirty="0"/>
              <a:t>(Bildung,</a:t>
            </a:r>
            <a:r>
              <a:rPr spc="125" dirty="0"/>
              <a:t> </a:t>
            </a:r>
            <a:r>
              <a:rPr spc="10" dirty="0"/>
              <a:t>Identität,</a:t>
            </a:r>
            <a:r>
              <a:rPr spc="105" dirty="0"/>
              <a:t> </a:t>
            </a:r>
            <a:r>
              <a:rPr spc="10" dirty="0"/>
              <a:t>Selbstständigkeit,</a:t>
            </a:r>
            <a:r>
              <a:rPr spc="100" dirty="0"/>
              <a:t> </a:t>
            </a:r>
            <a:r>
              <a:rPr spc="10" dirty="0"/>
              <a:t>Arbeit,</a:t>
            </a:r>
            <a:r>
              <a:rPr spc="130" dirty="0"/>
              <a:t> </a:t>
            </a:r>
            <a:r>
              <a:rPr dirty="0"/>
              <a:t>Wohnen,</a:t>
            </a:r>
            <a:r>
              <a:rPr spc="95" dirty="0"/>
              <a:t> </a:t>
            </a:r>
            <a:r>
              <a:rPr spc="-10" dirty="0"/>
              <a:t>Gesellschaft)</a:t>
            </a:r>
          </a:p>
          <a:p>
            <a:pPr>
              <a:lnSpc>
                <a:spcPct val="100000"/>
              </a:lnSpc>
            </a:pPr>
            <a:r>
              <a:rPr spc="10" dirty="0"/>
              <a:t>Unterstützung</a:t>
            </a:r>
            <a:r>
              <a:rPr spc="50" dirty="0"/>
              <a:t> </a:t>
            </a:r>
            <a:r>
              <a:rPr spc="10" dirty="0"/>
              <a:t>der</a:t>
            </a:r>
            <a:r>
              <a:rPr spc="80" dirty="0"/>
              <a:t> </a:t>
            </a:r>
            <a:r>
              <a:rPr spc="10" dirty="0"/>
              <a:t>Inklusion</a:t>
            </a:r>
            <a:r>
              <a:rPr spc="75" dirty="0"/>
              <a:t> </a:t>
            </a:r>
            <a:r>
              <a:rPr spc="10" dirty="0"/>
              <a:t>an</a:t>
            </a:r>
            <a:r>
              <a:rPr spc="80" dirty="0"/>
              <a:t> </a:t>
            </a:r>
            <a:r>
              <a:rPr spc="10" dirty="0"/>
              <a:t>allgemeinen</a:t>
            </a:r>
            <a:r>
              <a:rPr spc="70" dirty="0"/>
              <a:t> </a:t>
            </a:r>
            <a:r>
              <a:rPr spc="-10" dirty="0"/>
              <a:t>Schulen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501897" y="3230626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8409" y="3279394"/>
            <a:ext cx="75355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0675"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Individualisierte</a:t>
            </a:r>
            <a:r>
              <a:rPr sz="1500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Planung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Umsetzung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Bildungsangeboten</a:t>
            </a:r>
            <a:r>
              <a:rPr sz="1500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unter</a:t>
            </a:r>
            <a:r>
              <a:rPr sz="15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breiter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Beteiligung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Erziehungsberechtigten</a:t>
            </a:r>
            <a:r>
              <a:rPr sz="15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außerschulischen</a:t>
            </a:r>
            <a:r>
              <a:rPr sz="15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Partner</a:t>
            </a:r>
            <a:r>
              <a:rPr sz="1500" spc="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2A2522"/>
                </a:solidFill>
                <a:latin typeface="Arial"/>
                <a:cs typeface="Arial"/>
              </a:rPr>
              <a:t>–</a:t>
            </a:r>
            <a:r>
              <a:rPr sz="15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Stichwort: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Kooperative</a:t>
            </a:r>
            <a:r>
              <a:rPr sz="1500" spc="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Bildungsplanung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Orientierung</a:t>
            </a:r>
            <a:r>
              <a:rPr sz="1500" spc="1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500" spc="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Bildungszielen</a:t>
            </a:r>
            <a:r>
              <a:rPr sz="1500" spc="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jeweiligen</a:t>
            </a:r>
            <a:r>
              <a:rPr sz="15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Bildungsgänge</a:t>
            </a:r>
            <a:r>
              <a:rPr sz="1500" spc="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500" spc="1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allgemeinen</a:t>
            </a:r>
            <a:r>
              <a:rPr sz="1500" spc="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Schulen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sowie</a:t>
            </a:r>
            <a:r>
              <a:rPr sz="15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des</a:t>
            </a:r>
            <a:r>
              <a:rPr sz="15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besuchten</a:t>
            </a:r>
            <a:r>
              <a:rPr sz="15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Förderschwerpunkts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Sicherung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des</a:t>
            </a:r>
            <a:r>
              <a:rPr sz="1500" spc="1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individuellen</a:t>
            </a:r>
            <a:r>
              <a:rPr sz="1500" spc="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Bildungserfolgs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01897" y="3916807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1897" y="4374007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01897" y="4755007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8409" y="4803470"/>
            <a:ext cx="629666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2A2522"/>
                </a:solidFill>
                <a:latin typeface="Arial"/>
                <a:cs typeface="Arial"/>
              </a:rPr>
              <a:t>Alle</a:t>
            </a:r>
            <a:r>
              <a:rPr sz="1500" spc="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Fächer</a:t>
            </a:r>
            <a:r>
              <a:rPr sz="15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5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Wahlpflichtfächer</a:t>
            </a:r>
            <a:r>
              <a:rPr sz="15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gemäß</a:t>
            </a:r>
            <a:r>
              <a:rPr sz="1500" spc="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500" spc="1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A2522"/>
                </a:solidFill>
                <a:latin typeface="Arial"/>
                <a:cs typeface="Arial"/>
              </a:rPr>
              <a:t>besuchten</a:t>
            </a:r>
            <a:r>
              <a:rPr sz="15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A2522"/>
                </a:solidFill>
                <a:latin typeface="Arial"/>
                <a:cs typeface="Arial"/>
              </a:rPr>
              <a:t>Bildungsgang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1897" y="5136260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01897" y="5593486"/>
            <a:ext cx="927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2A2522"/>
                </a:solidFill>
                <a:latin typeface="Arial"/>
                <a:cs typeface="Arial"/>
              </a:rPr>
              <a:t>•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454" y="3278267"/>
            <a:ext cx="405023" cy="32430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723" y="5311225"/>
            <a:ext cx="404890" cy="6017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152" y="1069847"/>
            <a:ext cx="509016" cy="3429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668" y="4648200"/>
            <a:ext cx="435863" cy="43738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621" y="5302171"/>
            <a:ext cx="276422" cy="307497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7278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Das</a:t>
            </a:r>
            <a:r>
              <a:rPr spc="-55" dirty="0"/>
              <a:t> </a:t>
            </a:r>
            <a:r>
              <a:rPr spc="-25" dirty="0"/>
              <a:t>Sonderpädagogische</a:t>
            </a:r>
            <a:r>
              <a:rPr spc="-60" dirty="0"/>
              <a:t> </a:t>
            </a:r>
            <a:r>
              <a:rPr spc="-30" dirty="0"/>
              <a:t>Bildungs-</a:t>
            </a:r>
            <a:r>
              <a:rPr spc="-85" dirty="0"/>
              <a:t> </a:t>
            </a:r>
            <a:r>
              <a:rPr dirty="0"/>
              <a:t>und</a:t>
            </a:r>
            <a:r>
              <a:rPr spc="-40" dirty="0"/>
              <a:t> </a:t>
            </a:r>
            <a:r>
              <a:rPr spc="-10" dirty="0"/>
              <a:t>Beratungszentrum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3572332"/>
            <a:ext cx="10585450" cy="14751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b="1" spc="90" dirty="0">
                <a:solidFill>
                  <a:srgbClr val="2A2522"/>
                </a:solidFill>
                <a:latin typeface="Times New Roman"/>
                <a:cs typeface="Times New Roman"/>
              </a:rPr>
              <a:t>Ausblick:</a:t>
            </a:r>
            <a:r>
              <a:rPr sz="5000" b="1" spc="-1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95" dirty="0">
                <a:solidFill>
                  <a:srgbClr val="2A2522"/>
                </a:solidFill>
                <a:latin typeface="Times New Roman"/>
                <a:cs typeface="Times New Roman"/>
              </a:rPr>
              <a:t>Optionen</a:t>
            </a:r>
            <a:r>
              <a:rPr sz="5000" b="1" spc="-4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204" dirty="0">
                <a:solidFill>
                  <a:srgbClr val="2A2522"/>
                </a:solidFill>
                <a:latin typeface="Times New Roman"/>
                <a:cs typeface="Times New Roman"/>
              </a:rPr>
              <a:t>nach</a:t>
            </a:r>
            <a:r>
              <a:rPr sz="5000" b="1" spc="-1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50" dirty="0">
                <a:solidFill>
                  <a:srgbClr val="2A2522"/>
                </a:solidFill>
                <a:latin typeface="Times New Roman"/>
                <a:cs typeface="Times New Roman"/>
              </a:rPr>
              <a:t>dem</a:t>
            </a:r>
            <a:r>
              <a:rPr sz="5000" b="1" spc="-3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85" dirty="0">
                <a:solidFill>
                  <a:srgbClr val="2A2522"/>
                </a:solidFill>
                <a:latin typeface="Times New Roman"/>
                <a:cs typeface="Times New Roman"/>
              </a:rPr>
              <a:t>ersten </a:t>
            </a:r>
            <a:r>
              <a:rPr sz="5000" b="1" spc="190" dirty="0">
                <a:solidFill>
                  <a:srgbClr val="2A2522"/>
                </a:solidFill>
                <a:latin typeface="Times New Roman"/>
                <a:cs typeface="Times New Roman"/>
              </a:rPr>
              <a:t>Abschluss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4320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794" y="246964"/>
            <a:ext cx="906545" cy="133782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66344" y="3791711"/>
            <a:ext cx="5105400" cy="1574800"/>
            <a:chOff x="466344" y="3791711"/>
            <a:chExt cx="5105400" cy="1574800"/>
          </a:xfrm>
        </p:grpSpPr>
        <p:sp>
          <p:nvSpPr>
            <p:cNvPr id="4" name="object 4"/>
            <p:cNvSpPr/>
            <p:nvPr/>
          </p:nvSpPr>
          <p:spPr>
            <a:xfrm>
              <a:off x="5143500" y="3791711"/>
              <a:ext cx="428625" cy="1369060"/>
            </a:xfrm>
            <a:custGeom>
              <a:avLst/>
              <a:gdLst/>
              <a:ahLst/>
              <a:cxnLst/>
              <a:rect l="l" t="t" r="r" b="b"/>
              <a:pathLst>
                <a:path w="428625" h="1369060">
                  <a:moveTo>
                    <a:pt x="428244" y="1063117"/>
                  </a:moveTo>
                  <a:lnTo>
                    <a:pt x="0" y="1063117"/>
                  </a:lnTo>
                  <a:lnTo>
                    <a:pt x="0" y="1368552"/>
                  </a:lnTo>
                  <a:lnTo>
                    <a:pt x="428244" y="1368552"/>
                  </a:lnTo>
                  <a:lnTo>
                    <a:pt x="428244" y="1063117"/>
                  </a:lnTo>
                  <a:close/>
                </a:path>
                <a:path w="428625" h="1369060">
                  <a:moveTo>
                    <a:pt x="428244" y="0"/>
                  </a:moveTo>
                  <a:lnTo>
                    <a:pt x="0" y="0"/>
                  </a:lnTo>
                  <a:lnTo>
                    <a:pt x="0" y="1004316"/>
                  </a:lnTo>
                  <a:lnTo>
                    <a:pt x="428244" y="1004316"/>
                  </a:lnTo>
                  <a:lnTo>
                    <a:pt x="428244" y="0"/>
                  </a:lnTo>
                  <a:close/>
                </a:path>
              </a:pathLst>
            </a:custGeom>
            <a:solidFill>
              <a:srgbClr val="D6D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6344" y="4812791"/>
              <a:ext cx="1475740" cy="553720"/>
            </a:xfrm>
            <a:custGeom>
              <a:avLst/>
              <a:gdLst/>
              <a:ahLst/>
              <a:cxnLst/>
              <a:rect l="l" t="t" r="r" b="b"/>
              <a:pathLst>
                <a:path w="1475739" h="553720">
                  <a:moveTo>
                    <a:pt x="1475232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475232" y="553212"/>
                  </a:lnTo>
                  <a:lnTo>
                    <a:pt x="1475232" y="0"/>
                  </a:lnTo>
                  <a:close/>
                </a:path>
              </a:pathLst>
            </a:custGeom>
            <a:solidFill>
              <a:srgbClr val="FFF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8048" y="4845177"/>
            <a:ext cx="1130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Hauptschul- abschluss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2536" y="3215652"/>
            <a:ext cx="1224280" cy="1932939"/>
          </a:xfrm>
          <a:custGeom>
            <a:avLst/>
            <a:gdLst/>
            <a:ahLst/>
            <a:cxnLst/>
            <a:rect l="l" t="t" r="r" b="b"/>
            <a:pathLst>
              <a:path w="1224280" h="1932939">
                <a:moveTo>
                  <a:pt x="1223772" y="1639176"/>
                </a:moveTo>
                <a:lnTo>
                  <a:pt x="0" y="1639176"/>
                </a:lnTo>
                <a:lnTo>
                  <a:pt x="0" y="1932419"/>
                </a:lnTo>
                <a:lnTo>
                  <a:pt x="1223772" y="1932419"/>
                </a:lnTo>
                <a:lnTo>
                  <a:pt x="1223772" y="1639176"/>
                </a:lnTo>
                <a:close/>
              </a:path>
              <a:path w="1224280" h="1932939">
                <a:moveTo>
                  <a:pt x="1223772" y="0"/>
                </a:moveTo>
                <a:lnTo>
                  <a:pt x="0" y="0"/>
                </a:lnTo>
                <a:lnTo>
                  <a:pt x="0" y="1580375"/>
                </a:lnTo>
                <a:lnTo>
                  <a:pt x="1223772" y="1580375"/>
                </a:lnTo>
                <a:lnTo>
                  <a:pt x="1223772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82164" y="3802760"/>
            <a:ext cx="106616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Berufsschule im</a:t>
            </a:r>
            <a:r>
              <a:rPr sz="1300" b="1" spc="-7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dualen </a:t>
            </a:r>
            <a:r>
              <a:rPr sz="1300" b="1" spc="-25" dirty="0">
                <a:latin typeface="Arial"/>
                <a:cs typeface="Arial"/>
              </a:rPr>
              <a:t>Ausbildungs- </a:t>
            </a:r>
            <a:r>
              <a:rPr sz="1300" b="1" spc="-10" dirty="0">
                <a:latin typeface="Arial"/>
                <a:cs typeface="Arial"/>
              </a:rPr>
              <a:t>system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3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93947" y="3799332"/>
            <a:ext cx="1460500" cy="996950"/>
          </a:xfrm>
          <a:custGeom>
            <a:avLst/>
            <a:gdLst/>
            <a:ahLst/>
            <a:cxnLst/>
            <a:rect l="l" t="t" r="r" b="b"/>
            <a:pathLst>
              <a:path w="1460500" h="996950">
                <a:moveTo>
                  <a:pt x="0" y="996695"/>
                </a:moveTo>
                <a:lnTo>
                  <a:pt x="1459991" y="996695"/>
                </a:lnTo>
                <a:lnTo>
                  <a:pt x="1459991" y="0"/>
                </a:lnTo>
                <a:lnTo>
                  <a:pt x="0" y="0"/>
                </a:lnTo>
                <a:lnTo>
                  <a:pt x="0" y="996695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59504" y="4004309"/>
            <a:ext cx="92900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300" b="1" spc="-25" dirty="0">
                <a:latin typeface="Arial"/>
                <a:cs typeface="Arial"/>
              </a:rPr>
              <a:t>Berufsfach- </a:t>
            </a:r>
            <a:r>
              <a:rPr sz="1300" b="1" spc="-10" dirty="0">
                <a:latin typeface="Arial"/>
                <a:cs typeface="Arial"/>
              </a:rPr>
              <a:t>schule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93947" y="2895600"/>
            <a:ext cx="1460500" cy="883919"/>
          </a:xfrm>
          <a:custGeom>
            <a:avLst/>
            <a:gdLst/>
            <a:ahLst/>
            <a:cxnLst/>
            <a:rect l="l" t="t" r="r" b="b"/>
            <a:pathLst>
              <a:path w="1460500" h="883920">
                <a:moveTo>
                  <a:pt x="1459991" y="0"/>
                </a:moveTo>
                <a:lnTo>
                  <a:pt x="0" y="0"/>
                </a:lnTo>
                <a:lnTo>
                  <a:pt x="0" y="883919"/>
                </a:lnTo>
                <a:lnTo>
                  <a:pt x="1459991" y="883919"/>
                </a:lnTo>
                <a:lnTo>
                  <a:pt x="1459991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15309" y="3133470"/>
            <a:ext cx="101726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Berufskolleg</a:t>
            </a:r>
            <a:endParaRPr sz="13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2-3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2535" y="2500883"/>
            <a:ext cx="2879090" cy="323215"/>
          </a:xfrm>
          <a:custGeom>
            <a:avLst/>
            <a:gdLst/>
            <a:ahLst/>
            <a:cxnLst/>
            <a:rect l="l" t="t" r="r" b="b"/>
            <a:pathLst>
              <a:path w="2879090" h="323214">
                <a:moveTo>
                  <a:pt x="2878836" y="0"/>
                </a:moveTo>
                <a:lnTo>
                  <a:pt x="0" y="0"/>
                </a:lnTo>
                <a:lnTo>
                  <a:pt x="0" y="323088"/>
                </a:lnTo>
                <a:lnTo>
                  <a:pt x="2878836" y="323088"/>
                </a:lnTo>
                <a:lnTo>
                  <a:pt x="2878836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43936" y="2533853"/>
            <a:ext cx="1796414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Fachhochschulreife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6344" y="3768852"/>
            <a:ext cx="1475740" cy="784860"/>
          </a:xfrm>
          <a:custGeom>
            <a:avLst/>
            <a:gdLst/>
            <a:ahLst/>
            <a:cxnLst/>
            <a:rect l="l" t="t" r="r" b="b"/>
            <a:pathLst>
              <a:path w="1475739" h="784860">
                <a:moveTo>
                  <a:pt x="1475232" y="0"/>
                </a:moveTo>
                <a:lnTo>
                  <a:pt x="0" y="0"/>
                </a:lnTo>
                <a:lnTo>
                  <a:pt x="0" y="784860"/>
                </a:lnTo>
                <a:lnTo>
                  <a:pt x="1475232" y="784860"/>
                </a:lnTo>
                <a:lnTo>
                  <a:pt x="1475232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8923" y="3801617"/>
            <a:ext cx="83058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 algn="just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Mittlerer Schulab- schluss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60264" y="2456688"/>
            <a:ext cx="1195070" cy="1323340"/>
          </a:xfrm>
          <a:custGeom>
            <a:avLst/>
            <a:gdLst/>
            <a:ahLst/>
            <a:cxnLst/>
            <a:rect l="l" t="t" r="r" b="b"/>
            <a:pathLst>
              <a:path w="1195070" h="1323339">
                <a:moveTo>
                  <a:pt x="1194815" y="0"/>
                </a:moveTo>
                <a:lnTo>
                  <a:pt x="0" y="0"/>
                </a:lnTo>
                <a:lnTo>
                  <a:pt x="0" y="1322832"/>
                </a:lnTo>
                <a:lnTo>
                  <a:pt x="1194815" y="1322832"/>
                </a:lnTo>
                <a:lnTo>
                  <a:pt x="1194815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43576" y="2906013"/>
            <a:ext cx="102870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230" algn="just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Berufliches Gymnasium 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bzw.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Jahre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02536" y="2895599"/>
            <a:ext cx="4762500" cy="2705100"/>
          </a:xfrm>
          <a:custGeom>
            <a:avLst/>
            <a:gdLst/>
            <a:ahLst/>
            <a:cxnLst/>
            <a:rect l="l" t="t" r="r" b="b"/>
            <a:pathLst>
              <a:path w="4762500" h="2705100">
                <a:moveTo>
                  <a:pt x="384048" y="0"/>
                </a:moveTo>
                <a:lnTo>
                  <a:pt x="0" y="0"/>
                </a:lnTo>
                <a:lnTo>
                  <a:pt x="0" y="605028"/>
                </a:lnTo>
                <a:lnTo>
                  <a:pt x="384048" y="605028"/>
                </a:lnTo>
                <a:lnTo>
                  <a:pt x="384048" y="0"/>
                </a:lnTo>
                <a:close/>
              </a:path>
              <a:path w="4762500" h="2705100">
                <a:moveTo>
                  <a:pt x="1466088" y="0"/>
                </a:moveTo>
                <a:lnTo>
                  <a:pt x="568452" y="0"/>
                </a:lnTo>
                <a:lnTo>
                  <a:pt x="568452" y="208788"/>
                </a:lnTo>
                <a:lnTo>
                  <a:pt x="1466088" y="208788"/>
                </a:lnTo>
                <a:lnTo>
                  <a:pt x="1466088" y="0"/>
                </a:lnTo>
                <a:close/>
              </a:path>
              <a:path w="4762500" h="2705100">
                <a:moveTo>
                  <a:pt x="4762500" y="1959229"/>
                </a:moveTo>
                <a:lnTo>
                  <a:pt x="3718560" y="1959229"/>
                </a:lnTo>
                <a:lnTo>
                  <a:pt x="3718560" y="2705100"/>
                </a:lnTo>
                <a:lnTo>
                  <a:pt x="4762500" y="2705100"/>
                </a:lnTo>
                <a:lnTo>
                  <a:pt x="4762500" y="1959229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60264" y="2034539"/>
            <a:ext cx="5039995" cy="323215"/>
          </a:xfrm>
          <a:custGeom>
            <a:avLst/>
            <a:gdLst/>
            <a:ahLst/>
            <a:cxnLst/>
            <a:rect l="l" t="t" r="r" b="b"/>
            <a:pathLst>
              <a:path w="5039995" h="323214">
                <a:moveTo>
                  <a:pt x="5039868" y="0"/>
                </a:moveTo>
                <a:lnTo>
                  <a:pt x="0" y="0"/>
                </a:lnTo>
                <a:lnTo>
                  <a:pt x="0" y="323088"/>
                </a:lnTo>
                <a:lnTo>
                  <a:pt x="5039868" y="323088"/>
                </a:lnTo>
                <a:lnTo>
                  <a:pt x="5039868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77203" y="2068195"/>
            <a:ext cx="32067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Allgemeine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Hochschulreife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(Abitur)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3563" y="216448"/>
            <a:ext cx="1206939" cy="134712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822696" y="5024373"/>
            <a:ext cx="842644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Werk-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15000" y="5658611"/>
            <a:ext cx="4467225" cy="408940"/>
          </a:xfrm>
          <a:custGeom>
            <a:avLst/>
            <a:gdLst/>
            <a:ahLst/>
            <a:cxnLst/>
            <a:rect l="l" t="t" r="r" b="b"/>
            <a:pathLst>
              <a:path w="4467225" h="408939">
                <a:moveTo>
                  <a:pt x="4466844" y="0"/>
                </a:moveTo>
                <a:lnTo>
                  <a:pt x="0" y="0"/>
                </a:lnTo>
                <a:lnTo>
                  <a:pt x="0" y="408431"/>
                </a:lnTo>
                <a:lnTo>
                  <a:pt x="4466844" y="408431"/>
                </a:lnTo>
                <a:lnTo>
                  <a:pt x="4466844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435342" y="5751067"/>
            <a:ext cx="10280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Grundschule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36664" y="3797807"/>
            <a:ext cx="1043940" cy="1803400"/>
          </a:xfrm>
          <a:custGeom>
            <a:avLst/>
            <a:gdLst/>
            <a:ahLst/>
            <a:cxnLst/>
            <a:rect l="l" t="t" r="r" b="b"/>
            <a:pathLst>
              <a:path w="1043940" h="1803400">
                <a:moveTo>
                  <a:pt x="1043940" y="1057021"/>
                </a:moveTo>
                <a:lnTo>
                  <a:pt x="0" y="1057021"/>
                </a:lnTo>
                <a:lnTo>
                  <a:pt x="0" y="1802892"/>
                </a:lnTo>
                <a:lnTo>
                  <a:pt x="1043940" y="1802892"/>
                </a:lnTo>
                <a:lnTo>
                  <a:pt x="1043940" y="1057021"/>
                </a:lnTo>
                <a:close/>
              </a:path>
              <a:path w="1043940" h="1803400">
                <a:moveTo>
                  <a:pt x="1043940" y="0"/>
                </a:moveTo>
                <a:lnTo>
                  <a:pt x="0" y="0"/>
                </a:lnTo>
                <a:lnTo>
                  <a:pt x="0" y="998220"/>
                </a:lnTo>
                <a:lnTo>
                  <a:pt x="1043940" y="998220"/>
                </a:lnTo>
                <a:lnTo>
                  <a:pt x="1043940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89393" y="5024373"/>
            <a:ext cx="5422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Real-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953756" y="2446019"/>
            <a:ext cx="1043940" cy="3154680"/>
          </a:xfrm>
          <a:custGeom>
            <a:avLst/>
            <a:gdLst/>
            <a:ahLst/>
            <a:cxnLst/>
            <a:rect l="l" t="t" r="r" b="b"/>
            <a:pathLst>
              <a:path w="1043940" h="3154679">
                <a:moveTo>
                  <a:pt x="1043940" y="2408809"/>
                </a:moveTo>
                <a:lnTo>
                  <a:pt x="0" y="2408809"/>
                </a:lnTo>
                <a:lnTo>
                  <a:pt x="0" y="3154680"/>
                </a:lnTo>
                <a:lnTo>
                  <a:pt x="1043940" y="3154680"/>
                </a:lnTo>
                <a:lnTo>
                  <a:pt x="1043940" y="2408809"/>
                </a:lnTo>
                <a:close/>
              </a:path>
              <a:path w="1043940" h="3154679">
                <a:moveTo>
                  <a:pt x="1043940" y="0"/>
                </a:moveTo>
                <a:lnTo>
                  <a:pt x="0" y="0"/>
                </a:lnTo>
                <a:lnTo>
                  <a:pt x="0" y="2350008"/>
                </a:lnTo>
                <a:lnTo>
                  <a:pt x="1043940" y="2350008"/>
                </a:lnTo>
                <a:lnTo>
                  <a:pt x="1043940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138541" y="4871973"/>
            <a:ext cx="67500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 marR="5080" indent="-9525" algn="just">
              <a:lnSpc>
                <a:spcPct val="100000"/>
              </a:lnSpc>
              <a:spcBef>
                <a:spcPts val="95"/>
              </a:spcBef>
            </a:pPr>
            <a:r>
              <a:rPr sz="1300" b="1" spc="-25" dirty="0">
                <a:solidFill>
                  <a:srgbClr val="2A2522"/>
                </a:solidFill>
                <a:latin typeface="Arial"/>
                <a:cs typeface="Arial"/>
              </a:rPr>
              <a:t>Gemein- </a:t>
            </a: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schafts- schule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069324" y="2446019"/>
            <a:ext cx="1115695" cy="3154680"/>
          </a:xfrm>
          <a:custGeom>
            <a:avLst/>
            <a:gdLst/>
            <a:ahLst/>
            <a:cxnLst/>
            <a:rect l="l" t="t" r="r" b="b"/>
            <a:pathLst>
              <a:path w="1115695" h="3154679">
                <a:moveTo>
                  <a:pt x="1115568" y="2408809"/>
                </a:moveTo>
                <a:lnTo>
                  <a:pt x="0" y="2408809"/>
                </a:lnTo>
                <a:lnTo>
                  <a:pt x="0" y="3154680"/>
                </a:lnTo>
                <a:lnTo>
                  <a:pt x="1115568" y="3154680"/>
                </a:lnTo>
                <a:lnTo>
                  <a:pt x="1115568" y="2408809"/>
                </a:lnTo>
                <a:close/>
              </a:path>
              <a:path w="1115695" h="3154679">
                <a:moveTo>
                  <a:pt x="1115568" y="0"/>
                </a:moveTo>
                <a:lnTo>
                  <a:pt x="0" y="0"/>
                </a:lnTo>
                <a:lnTo>
                  <a:pt x="0" y="2350008"/>
                </a:lnTo>
                <a:lnTo>
                  <a:pt x="1115568" y="2350008"/>
                </a:lnTo>
                <a:lnTo>
                  <a:pt x="1115568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155938" y="5222189"/>
            <a:ext cx="94424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5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48055" y="3750564"/>
            <a:ext cx="9757410" cy="1325880"/>
            <a:chOff x="448055" y="3750564"/>
            <a:chExt cx="9757410" cy="1325880"/>
          </a:xfrm>
        </p:grpSpPr>
        <p:sp>
          <p:nvSpPr>
            <p:cNvPr id="33" name="object 33"/>
            <p:cNvSpPr/>
            <p:nvPr/>
          </p:nvSpPr>
          <p:spPr>
            <a:xfrm>
              <a:off x="467105" y="3769614"/>
              <a:ext cx="9719310" cy="1066165"/>
            </a:xfrm>
            <a:custGeom>
              <a:avLst/>
              <a:gdLst/>
              <a:ahLst/>
              <a:cxnLst/>
              <a:rect l="l" t="t" r="r" b="b"/>
              <a:pathLst>
                <a:path w="9719310" h="1066164">
                  <a:moveTo>
                    <a:pt x="143256" y="1066165"/>
                  </a:moveTo>
                  <a:lnTo>
                    <a:pt x="9719183" y="1045463"/>
                  </a:lnTo>
                </a:path>
                <a:path w="9719310" h="1066164">
                  <a:moveTo>
                    <a:pt x="0" y="0"/>
                  </a:moveTo>
                  <a:lnTo>
                    <a:pt x="9719310" y="10922"/>
                  </a:lnTo>
                </a:path>
              </a:pathLst>
            </a:custGeom>
            <a:ln w="38100">
              <a:solidFill>
                <a:srgbClr val="FFF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10344" y="4835652"/>
              <a:ext cx="576580" cy="241300"/>
            </a:xfrm>
            <a:custGeom>
              <a:avLst/>
              <a:gdLst/>
              <a:ahLst/>
              <a:cxnLst/>
              <a:rect l="l" t="t" r="r" b="b"/>
              <a:pathLst>
                <a:path w="576579" h="241300">
                  <a:moveTo>
                    <a:pt x="576072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576072" y="240792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2A25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10271759" y="2438400"/>
            <a:ext cx="1117600" cy="3629025"/>
          </a:xfrm>
          <a:custGeom>
            <a:avLst/>
            <a:gdLst/>
            <a:ahLst/>
            <a:cxnLst/>
            <a:rect l="l" t="t" r="r" b="b"/>
            <a:pathLst>
              <a:path w="1117600" h="3629025">
                <a:moveTo>
                  <a:pt x="1117092" y="0"/>
                </a:moveTo>
                <a:lnTo>
                  <a:pt x="0" y="0"/>
                </a:lnTo>
                <a:lnTo>
                  <a:pt x="0" y="3628644"/>
                </a:lnTo>
                <a:lnTo>
                  <a:pt x="1117092" y="3628644"/>
                </a:lnTo>
                <a:lnTo>
                  <a:pt x="1117092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420350" y="2547365"/>
            <a:ext cx="82296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A2522"/>
                </a:solidFill>
                <a:latin typeface="Arial"/>
                <a:cs typeface="Arial"/>
              </a:rPr>
              <a:t>Sonder- pädago- gisches Bildungs- </a:t>
            </a:r>
            <a:r>
              <a:rPr sz="1200" b="1" spc="-25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200" b="1" spc="-10" dirty="0">
                <a:solidFill>
                  <a:srgbClr val="2A2522"/>
                </a:solidFill>
                <a:latin typeface="Arial"/>
                <a:cs typeface="Arial"/>
              </a:rPr>
              <a:t>Beratungs- zentrum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353293" y="4010914"/>
            <a:ext cx="956310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865" marR="85090" indent="-2540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A2522"/>
                </a:solidFill>
                <a:latin typeface="Arial"/>
                <a:cs typeface="Arial"/>
              </a:rPr>
              <a:t>je</a:t>
            </a:r>
            <a:r>
              <a:rPr sz="105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050" spc="-20" dirty="0">
                <a:solidFill>
                  <a:srgbClr val="2A2522"/>
                </a:solidFill>
                <a:latin typeface="Arial"/>
                <a:cs typeface="Arial"/>
              </a:rPr>
              <a:t>nach </a:t>
            </a:r>
            <a:r>
              <a:rPr sz="1050" spc="-10" dirty="0">
                <a:solidFill>
                  <a:srgbClr val="2A2522"/>
                </a:solidFill>
                <a:latin typeface="Arial"/>
                <a:cs typeface="Arial"/>
              </a:rPr>
              <a:t>Förder- schwerpunkt </a:t>
            </a:r>
            <a:r>
              <a:rPr sz="1050" spc="-20" dirty="0">
                <a:solidFill>
                  <a:srgbClr val="2A2522"/>
                </a:solidFill>
                <a:latin typeface="Arial"/>
                <a:cs typeface="Arial"/>
              </a:rPr>
              <a:t>alle </a:t>
            </a:r>
            <a:r>
              <a:rPr sz="1050" spc="-10" dirty="0">
                <a:solidFill>
                  <a:srgbClr val="2A2522"/>
                </a:solidFill>
                <a:latin typeface="Arial"/>
                <a:cs typeface="Arial"/>
              </a:rPr>
              <a:t>Abschlüsse </a:t>
            </a:r>
            <a:r>
              <a:rPr sz="1050" spc="-25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050" spc="-10" dirty="0">
                <a:solidFill>
                  <a:srgbClr val="2A2522"/>
                </a:solidFill>
                <a:latin typeface="Arial"/>
                <a:cs typeface="Arial"/>
              </a:rPr>
              <a:t>allgemeinen</a:t>
            </a:r>
            <a:endParaRPr sz="105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050" dirty="0">
                <a:solidFill>
                  <a:srgbClr val="2A2522"/>
                </a:solidFill>
                <a:latin typeface="Arial"/>
                <a:cs typeface="Arial"/>
              </a:rPr>
              <a:t>Schulen</a:t>
            </a:r>
            <a:r>
              <a:rPr sz="105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A2522"/>
                </a:solidFill>
                <a:latin typeface="Arial"/>
                <a:cs typeface="Arial"/>
              </a:rPr>
              <a:t>sowie </a:t>
            </a:r>
            <a:r>
              <a:rPr sz="105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050" spc="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2A2522"/>
                </a:solidFill>
                <a:latin typeface="Arial"/>
                <a:cs typeface="Arial"/>
              </a:rPr>
              <a:t>Abschlüsse </a:t>
            </a:r>
            <a:r>
              <a:rPr sz="1050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050" spc="-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050" spc="-10" dirty="0">
                <a:solidFill>
                  <a:srgbClr val="2A2522"/>
                </a:solidFill>
                <a:latin typeface="Arial"/>
                <a:cs typeface="Arial"/>
              </a:rPr>
              <a:t>Geistige Entwicklung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610343" y="5661659"/>
            <a:ext cx="576580" cy="241300"/>
          </a:xfrm>
          <a:custGeom>
            <a:avLst/>
            <a:gdLst/>
            <a:ahLst/>
            <a:cxnLst/>
            <a:rect l="l" t="t" r="r" b="b"/>
            <a:pathLst>
              <a:path w="576579" h="241300">
                <a:moveTo>
                  <a:pt x="576072" y="0"/>
                </a:moveTo>
                <a:lnTo>
                  <a:pt x="0" y="0"/>
                </a:lnTo>
                <a:lnTo>
                  <a:pt x="0" y="240791"/>
                </a:lnTo>
                <a:lnTo>
                  <a:pt x="576072" y="240791"/>
                </a:lnTo>
                <a:lnTo>
                  <a:pt x="576072" y="0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842372" y="5677611"/>
            <a:ext cx="116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42372" y="4851907"/>
            <a:ext cx="115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610343" y="3799332"/>
            <a:ext cx="576580" cy="241300"/>
          </a:xfrm>
          <a:custGeom>
            <a:avLst/>
            <a:gdLst/>
            <a:ahLst/>
            <a:cxnLst/>
            <a:rect l="l" t="t" r="r" b="b"/>
            <a:pathLst>
              <a:path w="576579" h="241300">
                <a:moveTo>
                  <a:pt x="576072" y="0"/>
                </a:moveTo>
                <a:lnTo>
                  <a:pt x="0" y="0"/>
                </a:lnTo>
                <a:lnTo>
                  <a:pt x="0" y="240792"/>
                </a:lnTo>
                <a:lnTo>
                  <a:pt x="576072" y="240792"/>
                </a:lnTo>
                <a:lnTo>
                  <a:pt x="576072" y="0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810368" y="3814698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610343" y="2438400"/>
            <a:ext cx="576580" cy="242570"/>
          </a:xfrm>
          <a:custGeom>
            <a:avLst/>
            <a:gdLst/>
            <a:ahLst/>
            <a:cxnLst/>
            <a:rect l="l" t="t" r="r" b="b"/>
            <a:pathLst>
              <a:path w="576579" h="242569">
                <a:moveTo>
                  <a:pt x="576072" y="0"/>
                </a:moveTo>
                <a:lnTo>
                  <a:pt x="0" y="0"/>
                </a:lnTo>
                <a:lnTo>
                  <a:pt x="0" y="242315"/>
                </a:lnTo>
                <a:lnTo>
                  <a:pt x="576072" y="242315"/>
                </a:lnTo>
                <a:lnTo>
                  <a:pt x="576072" y="0"/>
                </a:lnTo>
                <a:close/>
              </a:path>
            </a:pathLst>
          </a:custGeom>
          <a:solidFill>
            <a:srgbClr val="2A2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700641" y="2454021"/>
            <a:ext cx="39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12/13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640693" y="6301575"/>
            <a:ext cx="15684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-25" dirty="0">
                <a:solidFill>
                  <a:srgbClr val="2A2522"/>
                </a:solidFill>
                <a:latin typeface="Arial"/>
                <a:cs typeface="Arial"/>
              </a:rPr>
              <a:t>23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707542" y="928878"/>
            <a:ext cx="54381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5" dirty="0"/>
              <a:t>Kein</a:t>
            </a:r>
            <a:r>
              <a:rPr sz="2400" spc="-120" dirty="0"/>
              <a:t> </a:t>
            </a:r>
            <a:r>
              <a:rPr sz="2400" spc="-40" dirty="0"/>
              <a:t>Abschluss</a:t>
            </a:r>
            <a:r>
              <a:rPr sz="2400" spc="-114" dirty="0"/>
              <a:t> </a:t>
            </a:r>
            <a:r>
              <a:rPr sz="2400" spc="-20" dirty="0"/>
              <a:t>ohne</a:t>
            </a:r>
            <a:r>
              <a:rPr sz="2400" spc="-114" dirty="0"/>
              <a:t> </a:t>
            </a:r>
            <a:r>
              <a:rPr sz="2400" spc="-10" dirty="0"/>
              <a:t>Anschluss: Bildungswege</a:t>
            </a:r>
            <a:r>
              <a:rPr sz="2400" spc="-130" dirty="0"/>
              <a:t> </a:t>
            </a:r>
            <a:r>
              <a:rPr sz="2400" dirty="0"/>
              <a:t>in</a:t>
            </a:r>
            <a:r>
              <a:rPr sz="2400" spc="-110" dirty="0"/>
              <a:t> </a:t>
            </a:r>
            <a:r>
              <a:rPr sz="2400" spc="-35" dirty="0"/>
              <a:t>Baden-</a:t>
            </a:r>
            <a:r>
              <a:rPr sz="2400" spc="-10" dirty="0"/>
              <a:t>Württemberg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273507"/>
            <a:ext cx="4911725" cy="28467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1456055">
              <a:lnSpc>
                <a:spcPts val="5400"/>
              </a:lnSpc>
              <a:spcBef>
                <a:spcPts val="785"/>
              </a:spcBef>
            </a:pPr>
            <a:r>
              <a:rPr sz="5000" b="1" spc="210" dirty="0">
                <a:solidFill>
                  <a:srgbClr val="2A2522"/>
                </a:solidFill>
                <a:latin typeface="Times New Roman"/>
                <a:cs typeface="Times New Roman"/>
              </a:rPr>
              <a:t>Anmeldung </a:t>
            </a:r>
            <a:r>
              <a:rPr sz="5000" b="1" spc="180" dirty="0">
                <a:solidFill>
                  <a:srgbClr val="2A2522"/>
                </a:solidFill>
                <a:latin typeface="Times New Roman"/>
                <a:cs typeface="Times New Roman"/>
              </a:rPr>
              <a:t>an</a:t>
            </a:r>
            <a:r>
              <a:rPr sz="5000" b="1" spc="-2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45" dirty="0">
                <a:solidFill>
                  <a:srgbClr val="2A2522"/>
                </a:solidFill>
                <a:latin typeface="Times New Roman"/>
                <a:cs typeface="Times New Roman"/>
              </a:rPr>
              <a:t>der</a:t>
            </a:r>
            <a:endParaRPr sz="5000">
              <a:latin typeface="Times New Roman"/>
              <a:cs typeface="Times New Roman"/>
            </a:endParaRPr>
          </a:p>
          <a:p>
            <a:pPr marL="12700" marR="5080">
              <a:lnSpc>
                <a:spcPts val="5400"/>
              </a:lnSpc>
            </a:pPr>
            <a:r>
              <a:rPr sz="5000" b="1" spc="175" dirty="0">
                <a:solidFill>
                  <a:srgbClr val="2A2522"/>
                </a:solidFill>
                <a:latin typeface="Times New Roman"/>
                <a:cs typeface="Times New Roman"/>
              </a:rPr>
              <a:t>weiterführenden </a:t>
            </a:r>
            <a:r>
              <a:rPr sz="5000" b="1" spc="145" dirty="0">
                <a:solidFill>
                  <a:srgbClr val="2A2522"/>
                </a:solidFill>
                <a:latin typeface="Times New Roman"/>
                <a:cs typeface="Times New Roman"/>
              </a:rPr>
              <a:t>Schule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6732" y="-2"/>
            <a:ext cx="63352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3922" y="1683130"/>
            <a:ext cx="1835150" cy="320040"/>
          </a:xfrm>
          <a:custGeom>
            <a:avLst/>
            <a:gdLst/>
            <a:ahLst/>
            <a:cxnLst/>
            <a:rect l="l" t="t" r="r" b="b"/>
            <a:pathLst>
              <a:path w="1835150" h="320039">
                <a:moveTo>
                  <a:pt x="1834896" y="0"/>
                </a:moveTo>
                <a:lnTo>
                  <a:pt x="0" y="0"/>
                </a:lnTo>
                <a:lnTo>
                  <a:pt x="0" y="320039"/>
                </a:lnTo>
                <a:lnTo>
                  <a:pt x="1834896" y="320039"/>
                </a:lnTo>
                <a:lnTo>
                  <a:pt x="18348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4786" y="1715261"/>
            <a:ext cx="2200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Personalausweis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6508" y="1683130"/>
            <a:ext cx="110744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Reisepass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93540" y="1715261"/>
            <a:ext cx="1363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oder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anderer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0065" y="1683130"/>
            <a:ext cx="207010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0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Identitätsnachweis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2709" y="1715261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des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Kindes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786" y="2483358"/>
            <a:ext cx="265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Aus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Formularsatz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0369" y="2451226"/>
            <a:ext cx="265811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„Grundschulempfehlung“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4326" y="2483358"/>
            <a:ext cx="200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sind</a:t>
            </a:r>
            <a:r>
              <a:rPr sz="1800" spc="25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mitzubringen</a:t>
            </a:r>
            <a:r>
              <a:rPr sz="1800" spc="2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7686" y="3141980"/>
            <a:ext cx="4327525" cy="7937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58115" indent="-145415">
              <a:lnSpc>
                <a:spcPct val="100000"/>
              </a:lnSpc>
              <a:spcBef>
                <a:spcPts val="960"/>
              </a:spcBef>
              <a:buChar char="-"/>
              <a:tabLst>
                <a:tab pos="158115" algn="l"/>
              </a:tabLst>
            </a:pP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Blatt</a:t>
            </a:r>
            <a:r>
              <a:rPr sz="1800" spc="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3</a:t>
            </a:r>
            <a:r>
              <a:rPr sz="1800" spc="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„Grundschulempfehlung“</a:t>
            </a:r>
            <a:r>
              <a:rPr sz="1800" spc="175" dirty="0">
                <a:solidFill>
                  <a:srgbClr val="2A2522"/>
                </a:solidFill>
                <a:latin typeface="Arial"/>
                <a:cs typeface="Arial"/>
              </a:rPr>
              <a:t>  </a:t>
            </a:r>
            <a:r>
              <a:rPr sz="1800" spc="-50" dirty="0">
                <a:solidFill>
                  <a:srgbClr val="2A2522"/>
                </a:solidFill>
                <a:latin typeface="Times New Roman"/>
                <a:cs typeface="Times New Roman"/>
              </a:rPr>
              <a:t>▲</a:t>
            </a:r>
            <a:endParaRPr sz="1800">
              <a:latin typeface="Times New Roman"/>
              <a:cs typeface="Times New Roman"/>
            </a:endParaRPr>
          </a:p>
          <a:p>
            <a:pPr marL="158115" indent="-145415">
              <a:lnSpc>
                <a:spcPct val="100000"/>
              </a:lnSpc>
              <a:spcBef>
                <a:spcPts val="865"/>
              </a:spcBef>
              <a:buChar char="-"/>
              <a:tabLst>
                <a:tab pos="158115" algn="l"/>
              </a:tabLst>
            </a:pP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Blatt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„Formular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Anmeldung“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2A2522"/>
                </a:solidFill>
                <a:latin typeface="Times New Roman"/>
                <a:cs typeface="Times New Roman"/>
              </a:rPr>
              <a:t>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44912" y="208851"/>
            <a:ext cx="1407160" cy="1288415"/>
          </a:xfrm>
          <a:custGeom>
            <a:avLst/>
            <a:gdLst/>
            <a:ahLst/>
            <a:cxnLst/>
            <a:rect l="l" t="t" r="r" b="b"/>
            <a:pathLst>
              <a:path w="1407159" h="1288415">
                <a:moveTo>
                  <a:pt x="472008" y="695147"/>
                </a:moveTo>
                <a:lnTo>
                  <a:pt x="200367" y="695147"/>
                </a:lnTo>
                <a:lnTo>
                  <a:pt x="173659" y="811009"/>
                </a:lnTo>
                <a:lnTo>
                  <a:pt x="445287" y="811009"/>
                </a:lnTo>
                <a:lnTo>
                  <a:pt x="472008" y="695147"/>
                </a:lnTo>
                <a:close/>
              </a:path>
              <a:path w="1407159" h="1288415">
                <a:moveTo>
                  <a:pt x="529894" y="873417"/>
                </a:moveTo>
                <a:lnTo>
                  <a:pt x="200367" y="873417"/>
                </a:lnTo>
                <a:lnTo>
                  <a:pt x="173659" y="989279"/>
                </a:lnTo>
                <a:lnTo>
                  <a:pt x="507631" y="989279"/>
                </a:lnTo>
                <a:lnTo>
                  <a:pt x="529894" y="873417"/>
                </a:lnTo>
                <a:close/>
              </a:path>
              <a:path w="1407159" h="1288415">
                <a:moveTo>
                  <a:pt x="592226" y="516928"/>
                </a:moveTo>
                <a:lnTo>
                  <a:pt x="200367" y="516928"/>
                </a:lnTo>
                <a:lnTo>
                  <a:pt x="173659" y="632802"/>
                </a:lnTo>
                <a:lnTo>
                  <a:pt x="565518" y="632802"/>
                </a:lnTo>
                <a:lnTo>
                  <a:pt x="592226" y="516928"/>
                </a:lnTo>
                <a:close/>
              </a:path>
              <a:path w="1407159" h="1288415">
                <a:moveTo>
                  <a:pt x="770356" y="396621"/>
                </a:moveTo>
                <a:lnTo>
                  <a:pt x="650138" y="396621"/>
                </a:lnTo>
                <a:lnTo>
                  <a:pt x="650138" y="1051674"/>
                </a:lnTo>
                <a:lnTo>
                  <a:pt x="770356" y="1051674"/>
                </a:lnTo>
                <a:lnTo>
                  <a:pt x="770356" y="396621"/>
                </a:lnTo>
                <a:close/>
              </a:path>
              <a:path w="1407159" h="1288415">
                <a:moveTo>
                  <a:pt x="1242364" y="1167536"/>
                </a:moveTo>
                <a:lnTo>
                  <a:pt x="841603" y="1167536"/>
                </a:lnTo>
                <a:lnTo>
                  <a:pt x="815098" y="1143444"/>
                </a:lnTo>
                <a:lnTo>
                  <a:pt x="783158" y="1125194"/>
                </a:lnTo>
                <a:lnTo>
                  <a:pt x="747026" y="1113637"/>
                </a:lnTo>
                <a:lnTo>
                  <a:pt x="707999" y="1109599"/>
                </a:lnTo>
                <a:lnTo>
                  <a:pt x="671550" y="1113637"/>
                </a:lnTo>
                <a:lnTo>
                  <a:pt x="636765" y="1125194"/>
                </a:lnTo>
                <a:lnTo>
                  <a:pt x="605320" y="1143444"/>
                </a:lnTo>
                <a:lnTo>
                  <a:pt x="578878" y="1167536"/>
                </a:lnTo>
                <a:lnTo>
                  <a:pt x="115773" y="1167536"/>
                </a:lnTo>
                <a:lnTo>
                  <a:pt x="115773" y="454520"/>
                </a:lnTo>
                <a:lnTo>
                  <a:pt x="0" y="454520"/>
                </a:lnTo>
                <a:lnTo>
                  <a:pt x="0" y="1287856"/>
                </a:lnTo>
                <a:lnTo>
                  <a:pt x="650138" y="1287856"/>
                </a:lnTo>
                <a:lnTo>
                  <a:pt x="654799" y="1263764"/>
                </a:lnTo>
                <a:lnTo>
                  <a:pt x="667385" y="1245514"/>
                </a:lnTo>
                <a:lnTo>
                  <a:pt x="685812" y="1233957"/>
                </a:lnTo>
                <a:lnTo>
                  <a:pt x="707999" y="1229918"/>
                </a:lnTo>
                <a:lnTo>
                  <a:pt x="732790" y="1233957"/>
                </a:lnTo>
                <a:lnTo>
                  <a:pt x="752551" y="1245514"/>
                </a:lnTo>
                <a:lnTo>
                  <a:pt x="765632" y="1263764"/>
                </a:lnTo>
                <a:lnTo>
                  <a:pt x="770356" y="1287856"/>
                </a:lnTo>
                <a:lnTo>
                  <a:pt x="1220101" y="1287856"/>
                </a:lnTo>
                <a:lnTo>
                  <a:pt x="1242364" y="1167536"/>
                </a:lnTo>
                <a:close/>
              </a:path>
              <a:path w="1407159" h="1288415">
                <a:moveTo>
                  <a:pt x="1331442" y="40055"/>
                </a:moveTo>
                <a:lnTo>
                  <a:pt x="1220101" y="0"/>
                </a:lnTo>
                <a:lnTo>
                  <a:pt x="1180007" y="111366"/>
                </a:lnTo>
                <a:lnTo>
                  <a:pt x="1291348" y="151485"/>
                </a:lnTo>
                <a:lnTo>
                  <a:pt x="1331442" y="40055"/>
                </a:lnTo>
                <a:close/>
              </a:path>
              <a:path w="1407159" h="1288415">
                <a:moveTo>
                  <a:pt x="1406652" y="276237"/>
                </a:moveTo>
                <a:lnTo>
                  <a:pt x="1242364" y="276237"/>
                </a:lnTo>
                <a:lnTo>
                  <a:pt x="1269072" y="204939"/>
                </a:lnTo>
                <a:lnTo>
                  <a:pt x="1157732" y="164884"/>
                </a:lnTo>
                <a:lnTo>
                  <a:pt x="1117701" y="276237"/>
                </a:lnTo>
                <a:lnTo>
                  <a:pt x="841603" y="276237"/>
                </a:lnTo>
                <a:lnTo>
                  <a:pt x="815098" y="252171"/>
                </a:lnTo>
                <a:lnTo>
                  <a:pt x="783158" y="233934"/>
                </a:lnTo>
                <a:lnTo>
                  <a:pt x="747026" y="222377"/>
                </a:lnTo>
                <a:lnTo>
                  <a:pt x="707999" y="218338"/>
                </a:lnTo>
                <a:lnTo>
                  <a:pt x="671550" y="222377"/>
                </a:lnTo>
                <a:lnTo>
                  <a:pt x="636765" y="233934"/>
                </a:lnTo>
                <a:lnTo>
                  <a:pt x="605320" y="252171"/>
                </a:lnTo>
                <a:lnTo>
                  <a:pt x="578878" y="276237"/>
                </a:lnTo>
                <a:lnTo>
                  <a:pt x="0" y="276237"/>
                </a:lnTo>
                <a:lnTo>
                  <a:pt x="0" y="396621"/>
                </a:lnTo>
                <a:lnTo>
                  <a:pt x="650138" y="396621"/>
                </a:lnTo>
                <a:lnTo>
                  <a:pt x="654799" y="372503"/>
                </a:lnTo>
                <a:lnTo>
                  <a:pt x="667385" y="354253"/>
                </a:lnTo>
                <a:lnTo>
                  <a:pt x="685812" y="342696"/>
                </a:lnTo>
                <a:lnTo>
                  <a:pt x="707999" y="338658"/>
                </a:lnTo>
                <a:lnTo>
                  <a:pt x="732790" y="342696"/>
                </a:lnTo>
                <a:lnTo>
                  <a:pt x="752551" y="354253"/>
                </a:lnTo>
                <a:lnTo>
                  <a:pt x="765632" y="372503"/>
                </a:lnTo>
                <a:lnTo>
                  <a:pt x="770356" y="396621"/>
                </a:lnTo>
                <a:lnTo>
                  <a:pt x="1073162" y="396621"/>
                </a:lnTo>
                <a:lnTo>
                  <a:pt x="895032" y="864501"/>
                </a:lnTo>
                <a:lnTo>
                  <a:pt x="997483" y="931354"/>
                </a:lnTo>
                <a:lnTo>
                  <a:pt x="1197825" y="396621"/>
                </a:lnTo>
                <a:lnTo>
                  <a:pt x="1304734" y="396621"/>
                </a:lnTo>
                <a:lnTo>
                  <a:pt x="1304734" y="1287856"/>
                </a:lnTo>
                <a:lnTo>
                  <a:pt x="1406652" y="1287856"/>
                </a:lnTo>
                <a:lnTo>
                  <a:pt x="1406652" y="276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07542" y="739902"/>
            <a:ext cx="36214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Erforderliche</a:t>
            </a:r>
            <a:r>
              <a:rPr sz="2400" spc="-65" dirty="0"/>
              <a:t> </a:t>
            </a:r>
            <a:r>
              <a:rPr sz="2400" spc="-10" dirty="0"/>
              <a:t>Dokumente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79964" y="390143"/>
            <a:ext cx="1225550" cy="826135"/>
            <a:chOff x="10379964" y="390143"/>
            <a:chExt cx="1225550" cy="826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5756" y="657149"/>
              <a:ext cx="186105" cy="1843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79964" y="390143"/>
              <a:ext cx="805180" cy="826135"/>
            </a:xfrm>
            <a:custGeom>
              <a:avLst/>
              <a:gdLst/>
              <a:ahLst/>
              <a:cxnLst/>
              <a:rect l="l" t="t" r="r" b="b"/>
              <a:pathLst>
                <a:path w="805179" h="826135">
                  <a:moveTo>
                    <a:pt x="588594" y="141960"/>
                  </a:moveTo>
                  <a:lnTo>
                    <a:pt x="541388" y="147878"/>
                  </a:lnTo>
                  <a:lnTo>
                    <a:pt x="498551" y="164744"/>
                  </a:lnTo>
                  <a:lnTo>
                    <a:pt x="461619" y="191211"/>
                  </a:lnTo>
                  <a:lnTo>
                    <a:pt x="432181" y="225945"/>
                  </a:lnTo>
                  <a:lnTo>
                    <a:pt x="411772" y="267589"/>
                  </a:lnTo>
                  <a:lnTo>
                    <a:pt x="93052" y="267589"/>
                  </a:lnTo>
                  <a:lnTo>
                    <a:pt x="55943" y="274612"/>
                  </a:lnTo>
                  <a:lnTo>
                    <a:pt x="26454" y="294068"/>
                  </a:lnTo>
                  <a:lnTo>
                    <a:pt x="7010" y="323557"/>
                  </a:lnTo>
                  <a:lnTo>
                    <a:pt x="0" y="360680"/>
                  </a:lnTo>
                  <a:lnTo>
                    <a:pt x="0" y="763193"/>
                  </a:lnTo>
                  <a:lnTo>
                    <a:pt x="60477" y="763193"/>
                  </a:lnTo>
                  <a:lnTo>
                    <a:pt x="60477" y="360680"/>
                  </a:lnTo>
                  <a:lnTo>
                    <a:pt x="62953" y="347726"/>
                  </a:lnTo>
                  <a:lnTo>
                    <a:pt x="69786" y="337388"/>
                  </a:lnTo>
                  <a:lnTo>
                    <a:pt x="80111" y="330555"/>
                  </a:lnTo>
                  <a:lnTo>
                    <a:pt x="93052" y="328091"/>
                  </a:lnTo>
                  <a:lnTo>
                    <a:pt x="465277" y="328091"/>
                  </a:lnTo>
                  <a:lnTo>
                    <a:pt x="474726" y="280352"/>
                  </a:lnTo>
                  <a:lnTo>
                    <a:pt x="500761" y="241134"/>
                  </a:lnTo>
                  <a:lnTo>
                    <a:pt x="539877" y="214553"/>
                  </a:lnTo>
                  <a:lnTo>
                    <a:pt x="588594" y="204774"/>
                  </a:lnTo>
                  <a:lnTo>
                    <a:pt x="588594" y="141960"/>
                  </a:lnTo>
                  <a:close/>
                </a:path>
                <a:path w="805179" h="826135">
                  <a:moveTo>
                    <a:pt x="649084" y="0"/>
                  </a:moveTo>
                  <a:lnTo>
                    <a:pt x="588594" y="0"/>
                  </a:lnTo>
                  <a:lnTo>
                    <a:pt x="588594" y="141960"/>
                  </a:lnTo>
                  <a:lnTo>
                    <a:pt x="649084" y="141960"/>
                  </a:lnTo>
                  <a:lnTo>
                    <a:pt x="649084" y="0"/>
                  </a:lnTo>
                  <a:close/>
                </a:path>
                <a:path w="805179" h="826135">
                  <a:moveTo>
                    <a:pt x="804938" y="763193"/>
                  </a:moveTo>
                  <a:lnTo>
                    <a:pt x="432701" y="763193"/>
                  </a:lnTo>
                  <a:lnTo>
                    <a:pt x="432701" y="826008"/>
                  </a:lnTo>
                  <a:lnTo>
                    <a:pt x="804938" y="826008"/>
                  </a:lnTo>
                  <a:lnTo>
                    <a:pt x="804938" y="763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5492" y="904354"/>
              <a:ext cx="246603" cy="2187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03256" y="532104"/>
              <a:ext cx="1102360" cy="621665"/>
            </a:xfrm>
            <a:custGeom>
              <a:avLst/>
              <a:gdLst/>
              <a:ahLst/>
              <a:cxnLst/>
              <a:rect l="l" t="t" r="r" b="b"/>
              <a:pathLst>
                <a:path w="1102359" h="621665">
                  <a:moveTo>
                    <a:pt x="60490" y="435089"/>
                  </a:moveTo>
                  <a:lnTo>
                    <a:pt x="0" y="435089"/>
                  </a:lnTo>
                  <a:lnTo>
                    <a:pt x="0" y="558406"/>
                  </a:lnTo>
                  <a:lnTo>
                    <a:pt x="60490" y="546773"/>
                  </a:lnTo>
                  <a:lnTo>
                    <a:pt x="60490" y="435089"/>
                  </a:lnTo>
                  <a:close/>
                </a:path>
                <a:path w="1102359" h="621665">
                  <a:moveTo>
                    <a:pt x="60490" y="248945"/>
                  </a:moveTo>
                  <a:lnTo>
                    <a:pt x="0" y="248945"/>
                  </a:lnTo>
                  <a:lnTo>
                    <a:pt x="0" y="372249"/>
                  </a:lnTo>
                  <a:lnTo>
                    <a:pt x="60490" y="360629"/>
                  </a:lnTo>
                  <a:lnTo>
                    <a:pt x="60490" y="248945"/>
                  </a:lnTo>
                  <a:close/>
                </a:path>
                <a:path w="1102359" h="621665">
                  <a:moveTo>
                    <a:pt x="186118" y="435089"/>
                  </a:moveTo>
                  <a:lnTo>
                    <a:pt x="123304" y="435089"/>
                  </a:lnTo>
                  <a:lnTo>
                    <a:pt x="123304" y="558406"/>
                  </a:lnTo>
                  <a:lnTo>
                    <a:pt x="186118" y="546773"/>
                  </a:lnTo>
                  <a:lnTo>
                    <a:pt x="186118" y="435089"/>
                  </a:lnTo>
                  <a:close/>
                </a:path>
                <a:path w="1102359" h="621665">
                  <a:moveTo>
                    <a:pt x="186118" y="248945"/>
                  </a:moveTo>
                  <a:lnTo>
                    <a:pt x="123304" y="248945"/>
                  </a:lnTo>
                  <a:lnTo>
                    <a:pt x="123304" y="372249"/>
                  </a:lnTo>
                  <a:lnTo>
                    <a:pt x="186118" y="360629"/>
                  </a:lnTo>
                  <a:lnTo>
                    <a:pt x="186118" y="248945"/>
                  </a:lnTo>
                  <a:close/>
                </a:path>
                <a:path w="1102359" h="621665">
                  <a:moveTo>
                    <a:pt x="309410" y="435089"/>
                  </a:moveTo>
                  <a:lnTo>
                    <a:pt x="246621" y="435089"/>
                  </a:lnTo>
                  <a:lnTo>
                    <a:pt x="246621" y="558406"/>
                  </a:lnTo>
                  <a:lnTo>
                    <a:pt x="309410" y="546773"/>
                  </a:lnTo>
                  <a:lnTo>
                    <a:pt x="309410" y="435089"/>
                  </a:lnTo>
                  <a:close/>
                </a:path>
                <a:path w="1102359" h="621665">
                  <a:moveTo>
                    <a:pt x="309410" y="248945"/>
                  </a:moveTo>
                  <a:lnTo>
                    <a:pt x="246621" y="248945"/>
                  </a:lnTo>
                  <a:lnTo>
                    <a:pt x="246621" y="372249"/>
                  </a:lnTo>
                  <a:lnTo>
                    <a:pt x="309410" y="360629"/>
                  </a:lnTo>
                  <a:lnTo>
                    <a:pt x="309410" y="248945"/>
                  </a:lnTo>
                  <a:close/>
                </a:path>
                <a:path w="1102359" h="621665">
                  <a:moveTo>
                    <a:pt x="744474" y="435089"/>
                  </a:moveTo>
                  <a:lnTo>
                    <a:pt x="681647" y="435089"/>
                  </a:lnTo>
                  <a:lnTo>
                    <a:pt x="681647" y="558406"/>
                  </a:lnTo>
                  <a:lnTo>
                    <a:pt x="744474" y="546773"/>
                  </a:lnTo>
                  <a:lnTo>
                    <a:pt x="744474" y="435089"/>
                  </a:lnTo>
                  <a:close/>
                </a:path>
                <a:path w="1102359" h="621665">
                  <a:moveTo>
                    <a:pt x="744474" y="248945"/>
                  </a:moveTo>
                  <a:lnTo>
                    <a:pt x="681647" y="248945"/>
                  </a:lnTo>
                  <a:lnTo>
                    <a:pt x="681647" y="372249"/>
                  </a:lnTo>
                  <a:lnTo>
                    <a:pt x="744474" y="360629"/>
                  </a:lnTo>
                  <a:lnTo>
                    <a:pt x="744474" y="248945"/>
                  </a:lnTo>
                  <a:close/>
                </a:path>
                <a:path w="1102359" h="621665">
                  <a:moveTo>
                    <a:pt x="867791" y="435089"/>
                  </a:moveTo>
                  <a:lnTo>
                    <a:pt x="804964" y="435089"/>
                  </a:lnTo>
                  <a:lnTo>
                    <a:pt x="804964" y="558406"/>
                  </a:lnTo>
                  <a:lnTo>
                    <a:pt x="867791" y="546773"/>
                  </a:lnTo>
                  <a:lnTo>
                    <a:pt x="867791" y="435089"/>
                  </a:lnTo>
                  <a:close/>
                </a:path>
                <a:path w="1102359" h="621665">
                  <a:moveTo>
                    <a:pt x="867791" y="248945"/>
                  </a:moveTo>
                  <a:lnTo>
                    <a:pt x="804964" y="248945"/>
                  </a:lnTo>
                  <a:lnTo>
                    <a:pt x="804964" y="372249"/>
                  </a:lnTo>
                  <a:lnTo>
                    <a:pt x="867791" y="360629"/>
                  </a:lnTo>
                  <a:lnTo>
                    <a:pt x="867791" y="248945"/>
                  </a:lnTo>
                  <a:close/>
                </a:path>
                <a:path w="1102359" h="621665">
                  <a:moveTo>
                    <a:pt x="991069" y="435089"/>
                  </a:moveTo>
                  <a:lnTo>
                    <a:pt x="930579" y="435089"/>
                  </a:lnTo>
                  <a:lnTo>
                    <a:pt x="930579" y="558406"/>
                  </a:lnTo>
                  <a:lnTo>
                    <a:pt x="991069" y="546773"/>
                  </a:lnTo>
                  <a:lnTo>
                    <a:pt x="991069" y="435089"/>
                  </a:lnTo>
                  <a:close/>
                </a:path>
                <a:path w="1102359" h="621665">
                  <a:moveTo>
                    <a:pt x="991069" y="248945"/>
                  </a:moveTo>
                  <a:lnTo>
                    <a:pt x="930579" y="248945"/>
                  </a:lnTo>
                  <a:lnTo>
                    <a:pt x="930579" y="372249"/>
                  </a:lnTo>
                  <a:lnTo>
                    <a:pt x="991069" y="360629"/>
                  </a:lnTo>
                  <a:lnTo>
                    <a:pt x="991069" y="248945"/>
                  </a:lnTo>
                  <a:close/>
                </a:path>
                <a:path w="1102359" h="621665">
                  <a:moveTo>
                    <a:pt x="1102004" y="170726"/>
                  </a:moveTo>
                  <a:lnTo>
                    <a:pt x="1089367" y="152107"/>
                  </a:lnTo>
                  <a:lnTo>
                    <a:pt x="1059776" y="132651"/>
                  </a:lnTo>
                  <a:lnTo>
                    <a:pt x="1023645" y="125628"/>
                  </a:lnTo>
                  <a:lnTo>
                    <a:pt x="702614" y="125628"/>
                  </a:lnTo>
                  <a:lnTo>
                    <a:pt x="682205" y="83985"/>
                  </a:lnTo>
                  <a:lnTo>
                    <a:pt x="652767" y="49250"/>
                  </a:lnTo>
                  <a:lnTo>
                    <a:pt x="615835" y="22783"/>
                  </a:lnTo>
                  <a:lnTo>
                    <a:pt x="572998" y="5918"/>
                  </a:lnTo>
                  <a:lnTo>
                    <a:pt x="525792" y="0"/>
                  </a:lnTo>
                  <a:lnTo>
                    <a:pt x="525792" y="62814"/>
                  </a:lnTo>
                  <a:lnTo>
                    <a:pt x="574865" y="72593"/>
                  </a:lnTo>
                  <a:lnTo>
                    <a:pt x="614768" y="99174"/>
                  </a:lnTo>
                  <a:lnTo>
                    <a:pt x="641591" y="138391"/>
                  </a:lnTo>
                  <a:lnTo>
                    <a:pt x="651408" y="186131"/>
                  </a:lnTo>
                  <a:lnTo>
                    <a:pt x="1023645" y="186131"/>
                  </a:lnTo>
                  <a:lnTo>
                    <a:pt x="1035240" y="188595"/>
                  </a:lnTo>
                  <a:lnTo>
                    <a:pt x="1044879" y="195427"/>
                  </a:lnTo>
                  <a:lnTo>
                    <a:pt x="1051458" y="205765"/>
                  </a:lnTo>
                  <a:lnTo>
                    <a:pt x="1053896" y="218719"/>
                  </a:lnTo>
                  <a:lnTo>
                    <a:pt x="1053896" y="621233"/>
                  </a:lnTo>
                  <a:lnTo>
                    <a:pt x="1102004" y="621233"/>
                  </a:lnTo>
                  <a:lnTo>
                    <a:pt x="1102004" y="1707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287270" y="2107691"/>
            <a:ext cx="9526905" cy="3273425"/>
          </a:xfrm>
          <a:custGeom>
            <a:avLst/>
            <a:gdLst/>
            <a:ahLst/>
            <a:cxnLst/>
            <a:rect l="l" t="t" r="r" b="b"/>
            <a:pathLst>
              <a:path w="9526905" h="3273425">
                <a:moveTo>
                  <a:pt x="274320" y="272923"/>
                </a:moveTo>
                <a:lnTo>
                  <a:pt x="251320" y="228092"/>
                </a:lnTo>
                <a:lnTo>
                  <a:pt x="134366" y="0"/>
                </a:lnTo>
                <a:lnTo>
                  <a:pt x="0" y="275717"/>
                </a:lnTo>
                <a:lnTo>
                  <a:pt x="91376" y="274789"/>
                </a:lnTo>
                <a:lnTo>
                  <a:pt x="90932" y="228981"/>
                </a:lnTo>
                <a:lnTo>
                  <a:pt x="91363" y="272923"/>
                </a:lnTo>
                <a:lnTo>
                  <a:pt x="91376" y="274789"/>
                </a:lnTo>
                <a:lnTo>
                  <a:pt x="121272" y="3272536"/>
                </a:lnTo>
                <a:lnTo>
                  <a:pt x="121285" y="3273425"/>
                </a:lnTo>
                <a:lnTo>
                  <a:pt x="212725" y="3272536"/>
                </a:lnTo>
                <a:lnTo>
                  <a:pt x="182841" y="275717"/>
                </a:lnTo>
                <a:lnTo>
                  <a:pt x="182816" y="273862"/>
                </a:lnTo>
                <a:lnTo>
                  <a:pt x="182372" y="228981"/>
                </a:lnTo>
                <a:lnTo>
                  <a:pt x="182816" y="272923"/>
                </a:lnTo>
                <a:lnTo>
                  <a:pt x="182816" y="273862"/>
                </a:lnTo>
                <a:lnTo>
                  <a:pt x="274320" y="272923"/>
                </a:lnTo>
                <a:close/>
              </a:path>
              <a:path w="9526905" h="3273425">
                <a:moveTo>
                  <a:pt x="2045208" y="272923"/>
                </a:moveTo>
                <a:lnTo>
                  <a:pt x="2022208" y="228092"/>
                </a:lnTo>
                <a:lnTo>
                  <a:pt x="1905254" y="0"/>
                </a:lnTo>
                <a:lnTo>
                  <a:pt x="1770888" y="275717"/>
                </a:lnTo>
                <a:lnTo>
                  <a:pt x="1862264" y="274789"/>
                </a:lnTo>
                <a:lnTo>
                  <a:pt x="1861820" y="228981"/>
                </a:lnTo>
                <a:lnTo>
                  <a:pt x="1862251" y="272923"/>
                </a:lnTo>
                <a:lnTo>
                  <a:pt x="1862264" y="274789"/>
                </a:lnTo>
                <a:lnTo>
                  <a:pt x="1892160" y="3272536"/>
                </a:lnTo>
                <a:lnTo>
                  <a:pt x="1892173" y="3273425"/>
                </a:lnTo>
                <a:lnTo>
                  <a:pt x="1983613" y="3272536"/>
                </a:lnTo>
                <a:lnTo>
                  <a:pt x="1953729" y="275717"/>
                </a:lnTo>
                <a:lnTo>
                  <a:pt x="1953704" y="273862"/>
                </a:lnTo>
                <a:lnTo>
                  <a:pt x="1953260" y="228981"/>
                </a:lnTo>
                <a:lnTo>
                  <a:pt x="1953704" y="272923"/>
                </a:lnTo>
                <a:lnTo>
                  <a:pt x="1953704" y="273862"/>
                </a:lnTo>
                <a:lnTo>
                  <a:pt x="2045208" y="272923"/>
                </a:lnTo>
                <a:close/>
              </a:path>
              <a:path w="9526905" h="3273425">
                <a:moveTo>
                  <a:pt x="3890772" y="272923"/>
                </a:moveTo>
                <a:lnTo>
                  <a:pt x="3867772" y="228092"/>
                </a:lnTo>
                <a:lnTo>
                  <a:pt x="3750818" y="0"/>
                </a:lnTo>
                <a:lnTo>
                  <a:pt x="3616452" y="275717"/>
                </a:lnTo>
                <a:lnTo>
                  <a:pt x="3707828" y="274789"/>
                </a:lnTo>
                <a:lnTo>
                  <a:pt x="3707384" y="228981"/>
                </a:lnTo>
                <a:lnTo>
                  <a:pt x="3707815" y="272923"/>
                </a:lnTo>
                <a:lnTo>
                  <a:pt x="3707828" y="274789"/>
                </a:lnTo>
                <a:lnTo>
                  <a:pt x="3737724" y="3272536"/>
                </a:lnTo>
                <a:lnTo>
                  <a:pt x="3737737" y="3273425"/>
                </a:lnTo>
                <a:lnTo>
                  <a:pt x="3829177" y="3272536"/>
                </a:lnTo>
                <a:lnTo>
                  <a:pt x="3799294" y="275717"/>
                </a:lnTo>
                <a:lnTo>
                  <a:pt x="3799268" y="273862"/>
                </a:lnTo>
                <a:lnTo>
                  <a:pt x="3798824" y="228981"/>
                </a:lnTo>
                <a:lnTo>
                  <a:pt x="3799268" y="272923"/>
                </a:lnTo>
                <a:lnTo>
                  <a:pt x="3799268" y="273862"/>
                </a:lnTo>
                <a:lnTo>
                  <a:pt x="3890772" y="272923"/>
                </a:lnTo>
                <a:close/>
              </a:path>
              <a:path w="9526905" h="3273425">
                <a:moveTo>
                  <a:pt x="9526778" y="2045208"/>
                </a:moveTo>
                <a:lnTo>
                  <a:pt x="9520352" y="1997405"/>
                </a:lnTo>
                <a:lnTo>
                  <a:pt x="9502216" y="1954453"/>
                </a:lnTo>
                <a:lnTo>
                  <a:pt x="9474098" y="1918055"/>
                </a:lnTo>
                <a:lnTo>
                  <a:pt x="9437700" y="1889937"/>
                </a:lnTo>
                <a:lnTo>
                  <a:pt x="9394749" y="1871802"/>
                </a:lnTo>
                <a:lnTo>
                  <a:pt x="9346946" y="1865376"/>
                </a:lnTo>
                <a:lnTo>
                  <a:pt x="8544115" y="1865376"/>
                </a:lnTo>
                <a:lnTo>
                  <a:pt x="8528266" y="275717"/>
                </a:lnTo>
                <a:lnTo>
                  <a:pt x="8528240" y="273862"/>
                </a:lnTo>
                <a:lnTo>
                  <a:pt x="8527796" y="228981"/>
                </a:lnTo>
                <a:lnTo>
                  <a:pt x="8528240" y="272923"/>
                </a:lnTo>
                <a:lnTo>
                  <a:pt x="8528240" y="273862"/>
                </a:lnTo>
                <a:lnTo>
                  <a:pt x="8619617" y="272923"/>
                </a:lnTo>
                <a:lnTo>
                  <a:pt x="8596643" y="228092"/>
                </a:lnTo>
                <a:lnTo>
                  <a:pt x="8479790" y="0"/>
                </a:lnTo>
                <a:lnTo>
                  <a:pt x="8345424" y="275717"/>
                </a:lnTo>
                <a:lnTo>
                  <a:pt x="8436800" y="274789"/>
                </a:lnTo>
                <a:lnTo>
                  <a:pt x="8436356" y="228981"/>
                </a:lnTo>
                <a:lnTo>
                  <a:pt x="8436788" y="272923"/>
                </a:lnTo>
                <a:lnTo>
                  <a:pt x="8436800" y="274789"/>
                </a:lnTo>
                <a:lnTo>
                  <a:pt x="8452663" y="1865376"/>
                </a:lnTo>
                <a:lnTo>
                  <a:pt x="7643114" y="1865376"/>
                </a:lnTo>
                <a:lnTo>
                  <a:pt x="7595298" y="1871802"/>
                </a:lnTo>
                <a:lnTo>
                  <a:pt x="7552347" y="1889937"/>
                </a:lnTo>
                <a:lnTo>
                  <a:pt x="7515949" y="1918055"/>
                </a:lnTo>
                <a:lnTo>
                  <a:pt x="7487831" y="1954453"/>
                </a:lnTo>
                <a:lnTo>
                  <a:pt x="7469695" y="1997405"/>
                </a:lnTo>
                <a:lnTo>
                  <a:pt x="7463282" y="2045208"/>
                </a:lnTo>
                <a:lnTo>
                  <a:pt x="7463282" y="2764536"/>
                </a:lnTo>
                <a:lnTo>
                  <a:pt x="7469695" y="2812351"/>
                </a:lnTo>
                <a:lnTo>
                  <a:pt x="7487831" y="2855303"/>
                </a:lnTo>
                <a:lnTo>
                  <a:pt x="7515949" y="2891701"/>
                </a:lnTo>
                <a:lnTo>
                  <a:pt x="7552347" y="2919819"/>
                </a:lnTo>
                <a:lnTo>
                  <a:pt x="7595298" y="2937954"/>
                </a:lnTo>
                <a:lnTo>
                  <a:pt x="7643114" y="2944368"/>
                </a:lnTo>
                <a:lnTo>
                  <a:pt x="8463420" y="2944368"/>
                </a:lnTo>
                <a:lnTo>
                  <a:pt x="8466696" y="3272536"/>
                </a:lnTo>
                <a:lnTo>
                  <a:pt x="8466709" y="3273425"/>
                </a:lnTo>
                <a:lnTo>
                  <a:pt x="8558149" y="3272536"/>
                </a:lnTo>
                <a:lnTo>
                  <a:pt x="8554872" y="2944368"/>
                </a:lnTo>
                <a:lnTo>
                  <a:pt x="9346946" y="2944368"/>
                </a:lnTo>
                <a:lnTo>
                  <a:pt x="9394749" y="2937954"/>
                </a:lnTo>
                <a:lnTo>
                  <a:pt x="9437700" y="2919819"/>
                </a:lnTo>
                <a:lnTo>
                  <a:pt x="9474098" y="2891701"/>
                </a:lnTo>
                <a:lnTo>
                  <a:pt x="9502216" y="2855303"/>
                </a:lnTo>
                <a:lnTo>
                  <a:pt x="9520352" y="2812351"/>
                </a:lnTo>
                <a:lnTo>
                  <a:pt x="9526778" y="2764536"/>
                </a:lnTo>
                <a:lnTo>
                  <a:pt x="9526778" y="2045208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2034" y="4134104"/>
            <a:ext cx="1701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Weder</a:t>
            </a:r>
            <a:r>
              <a:rPr sz="12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2522"/>
                </a:solidFill>
                <a:latin typeface="Arial"/>
                <a:cs typeface="Arial"/>
              </a:rPr>
              <a:t>Empfehlung 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Klassenkonferenz</a:t>
            </a:r>
            <a:r>
              <a:rPr sz="1200" spc="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A2522"/>
                </a:solidFill>
                <a:latin typeface="Arial"/>
                <a:cs typeface="Arial"/>
              </a:rPr>
              <a:t>noch 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Kompetenzmessung</a:t>
            </a:r>
            <a:r>
              <a:rPr sz="1200" spc="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A2522"/>
                </a:solidFill>
                <a:latin typeface="Arial"/>
                <a:cs typeface="Arial"/>
              </a:rPr>
              <a:t>mit </a:t>
            </a:r>
            <a:r>
              <a:rPr sz="1200" spc="-10" dirty="0">
                <a:solidFill>
                  <a:srgbClr val="2A2522"/>
                </a:solidFill>
                <a:latin typeface="Arial"/>
                <a:cs typeface="Arial"/>
              </a:rPr>
              <a:t>Ergebnis:</a:t>
            </a:r>
            <a:r>
              <a:rPr sz="12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0367" y="2939795"/>
            <a:ext cx="5300980" cy="675640"/>
          </a:xfrm>
          <a:custGeom>
            <a:avLst/>
            <a:gdLst/>
            <a:ahLst/>
            <a:cxnLst/>
            <a:rect l="l" t="t" r="r" b="b"/>
            <a:pathLst>
              <a:path w="5300980" h="675639">
                <a:moveTo>
                  <a:pt x="5187950" y="0"/>
                </a:moveTo>
                <a:lnTo>
                  <a:pt x="112522" y="0"/>
                </a:lnTo>
                <a:lnTo>
                  <a:pt x="68740" y="8848"/>
                </a:lnTo>
                <a:lnTo>
                  <a:pt x="32972" y="32972"/>
                </a:lnTo>
                <a:lnTo>
                  <a:pt x="8848" y="68740"/>
                </a:lnTo>
                <a:lnTo>
                  <a:pt x="0" y="112521"/>
                </a:lnTo>
                <a:lnTo>
                  <a:pt x="0" y="562609"/>
                </a:lnTo>
                <a:lnTo>
                  <a:pt x="8848" y="606391"/>
                </a:lnTo>
                <a:lnTo>
                  <a:pt x="32972" y="642159"/>
                </a:lnTo>
                <a:lnTo>
                  <a:pt x="68740" y="666283"/>
                </a:lnTo>
                <a:lnTo>
                  <a:pt x="112522" y="675131"/>
                </a:lnTo>
                <a:lnTo>
                  <a:pt x="5187950" y="675131"/>
                </a:lnTo>
                <a:lnTo>
                  <a:pt x="5231731" y="666283"/>
                </a:lnTo>
                <a:lnTo>
                  <a:pt x="5267499" y="642159"/>
                </a:lnTo>
                <a:lnTo>
                  <a:pt x="5291623" y="606391"/>
                </a:lnTo>
                <a:lnTo>
                  <a:pt x="5300472" y="562609"/>
                </a:lnTo>
                <a:lnTo>
                  <a:pt x="5300472" y="112521"/>
                </a:lnTo>
                <a:lnTo>
                  <a:pt x="5291623" y="68740"/>
                </a:lnTo>
                <a:lnTo>
                  <a:pt x="5267499" y="32972"/>
                </a:lnTo>
                <a:lnTo>
                  <a:pt x="5231731" y="8848"/>
                </a:lnTo>
                <a:lnTo>
                  <a:pt x="5187950" y="0"/>
                </a:lnTo>
                <a:close/>
              </a:path>
            </a:pathLst>
          </a:custGeom>
          <a:solidFill>
            <a:srgbClr val="D6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53208" y="3020060"/>
            <a:ext cx="403352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685800" marR="5080" indent="-673735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2A2522"/>
                </a:solidFill>
                <a:latin typeface="Arial"/>
                <a:cs typeface="Arial"/>
              </a:rPr>
              <a:t>Klassenkonferenz</a:t>
            </a:r>
            <a:r>
              <a:rPr sz="1600" spc="2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600" spc="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2522"/>
                </a:solidFill>
                <a:latin typeface="Arial"/>
                <a:cs typeface="Arial"/>
              </a:rPr>
              <a:t>Kompetenzmessung </a:t>
            </a:r>
            <a:r>
              <a:rPr sz="1600" dirty="0">
                <a:solidFill>
                  <a:srgbClr val="2A2522"/>
                </a:solidFill>
                <a:latin typeface="Arial"/>
                <a:cs typeface="Arial"/>
              </a:rPr>
              <a:t>hat</a:t>
            </a:r>
            <a:r>
              <a:rPr sz="1600" spc="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A2522"/>
                </a:solidFill>
                <a:latin typeface="Arial"/>
                <a:cs typeface="Arial"/>
              </a:rPr>
              <a:t>empfehlenden</a:t>
            </a:r>
            <a:r>
              <a:rPr sz="1600" spc="2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A2522"/>
                </a:solidFill>
                <a:latin typeface="Arial"/>
                <a:cs typeface="Arial"/>
              </a:rPr>
              <a:t>Charakter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713976" y="2801111"/>
            <a:ext cx="2138680" cy="1079500"/>
          </a:xfrm>
          <a:custGeom>
            <a:avLst/>
            <a:gdLst/>
            <a:ahLst/>
            <a:cxnLst/>
            <a:rect l="l" t="t" r="r" b="b"/>
            <a:pathLst>
              <a:path w="2138679" h="1079500">
                <a:moveTo>
                  <a:pt x="1958340" y="0"/>
                </a:moveTo>
                <a:lnTo>
                  <a:pt x="179831" y="0"/>
                </a:lnTo>
                <a:lnTo>
                  <a:pt x="132027" y="6424"/>
                </a:lnTo>
                <a:lnTo>
                  <a:pt x="89069" y="24553"/>
                </a:lnTo>
                <a:lnTo>
                  <a:pt x="52673" y="52673"/>
                </a:lnTo>
                <a:lnTo>
                  <a:pt x="24553" y="89069"/>
                </a:lnTo>
                <a:lnTo>
                  <a:pt x="6424" y="132027"/>
                </a:lnTo>
                <a:lnTo>
                  <a:pt x="0" y="179832"/>
                </a:lnTo>
                <a:lnTo>
                  <a:pt x="0" y="899160"/>
                </a:lnTo>
                <a:lnTo>
                  <a:pt x="6424" y="946964"/>
                </a:lnTo>
                <a:lnTo>
                  <a:pt x="24553" y="989922"/>
                </a:lnTo>
                <a:lnTo>
                  <a:pt x="52673" y="1026318"/>
                </a:lnTo>
                <a:lnTo>
                  <a:pt x="89069" y="1054438"/>
                </a:lnTo>
                <a:lnTo>
                  <a:pt x="132027" y="1072567"/>
                </a:lnTo>
                <a:lnTo>
                  <a:pt x="179831" y="1078992"/>
                </a:lnTo>
                <a:lnTo>
                  <a:pt x="1958340" y="1078992"/>
                </a:lnTo>
                <a:lnTo>
                  <a:pt x="2006144" y="1072567"/>
                </a:lnTo>
                <a:lnTo>
                  <a:pt x="2049102" y="1054438"/>
                </a:lnTo>
                <a:lnTo>
                  <a:pt x="2085498" y="1026318"/>
                </a:lnTo>
                <a:lnTo>
                  <a:pt x="2113618" y="989922"/>
                </a:lnTo>
                <a:lnTo>
                  <a:pt x="2131747" y="946964"/>
                </a:lnTo>
                <a:lnTo>
                  <a:pt x="2138172" y="899160"/>
                </a:lnTo>
                <a:lnTo>
                  <a:pt x="2138172" y="179832"/>
                </a:lnTo>
                <a:lnTo>
                  <a:pt x="2131747" y="132027"/>
                </a:lnTo>
                <a:lnTo>
                  <a:pt x="2113618" y="89069"/>
                </a:lnTo>
                <a:lnTo>
                  <a:pt x="2085498" y="52673"/>
                </a:lnTo>
                <a:lnTo>
                  <a:pt x="2049102" y="24553"/>
                </a:lnTo>
                <a:lnTo>
                  <a:pt x="2006144" y="6424"/>
                </a:lnTo>
                <a:lnTo>
                  <a:pt x="1958340" y="0"/>
                </a:lnTo>
                <a:close/>
              </a:path>
            </a:pathLst>
          </a:custGeom>
          <a:solidFill>
            <a:srgbClr val="81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06127" y="2960623"/>
            <a:ext cx="17532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Potenzialtest</a:t>
            </a:r>
            <a:r>
              <a:rPr sz="12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Gymnasium</a:t>
            </a:r>
            <a:r>
              <a:rPr sz="12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bestätigt</a:t>
            </a:r>
            <a:r>
              <a:rPr sz="12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Eignung</a:t>
            </a:r>
            <a:r>
              <a:rPr sz="12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sz="12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das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Gymnasium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98207" y="2107692"/>
            <a:ext cx="1167765" cy="3273425"/>
            <a:chOff x="6998207" y="2107692"/>
            <a:chExt cx="1167765" cy="3273425"/>
          </a:xfrm>
        </p:grpSpPr>
        <p:sp>
          <p:nvSpPr>
            <p:cNvPr id="14" name="object 14"/>
            <p:cNvSpPr/>
            <p:nvPr/>
          </p:nvSpPr>
          <p:spPr>
            <a:xfrm>
              <a:off x="7430769" y="2107692"/>
              <a:ext cx="274320" cy="3273425"/>
            </a:xfrm>
            <a:custGeom>
              <a:avLst/>
              <a:gdLst/>
              <a:ahLst/>
              <a:cxnLst/>
              <a:rect l="l" t="t" r="r" b="b"/>
              <a:pathLst>
                <a:path w="274320" h="3273425">
                  <a:moveTo>
                    <a:pt x="182828" y="273853"/>
                  </a:moveTo>
                  <a:lnTo>
                    <a:pt x="91388" y="274785"/>
                  </a:lnTo>
                  <a:lnTo>
                    <a:pt x="121276" y="3272536"/>
                  </a:lnTo>
                  <a:lnTo>
                    <a:pt x="121284" y="3273425"/>
                  </a:lnTo>
                  <a:lnTo>
                    <a:pt x="212725" y="3272536"/>
                  </a:lnTo>
                  <a:lnTo>
                    <a:pt x="182846" y="275717"/>
                  </a:lnTo>
                  <a:lnTo>
                    <a:pt x="182828" y="273853"/>
                  </a:lnTo>
                  <a:close/>
                </a:path>
                <a:path w="274320" h="3273425">
                  <a:moveTo>
                    <a:pt x="134365" y="0"/>
                  </a:moveTo>
                  <a:lnTo>
                    <a:pt x="0" y="275717"/>
                  </a:lnTo>
                  <a:lnTo>
                    <a:pt x="91388" y="274785"/>
                  </a:lnTo>
                  <a:lnTo>
                    <a:pt x="90931" y="228981"/>
                  </a:lnTo>
                  <a:lnTo>
                    <a:pt x="251224" y="228092"/>
                  </a:lnTo>
                  <a:lnTo>
                    <a:pt x="134365" y="0"/>
                  </a:lnTo>
                  <a:close/>
                </a:path>
                <a:path w="274320" h="3273425">
                  <a:moveTo>
                    <a:pt x="182372" y="228092"/>
                  </a:moveTo>
                  <a:lnTo>
                    <a:pt x="90931" y="228981"/>
                  </a:lnTo>
                  <a:lnTo>
                    <a:pt x="91370" y="272923"/>
                  </a:lnTo>
                  <a:lnTo>
                    <a:pt x="91388" y="274785"/>
                  </a:lnTo>
                  <a:lnTo>
                    <a:pt x="182828" y="273853"/>
                  </a:lnTo>
                  <a:lnTo>
                    <a:pt x="182380" y="228981"/>
                  </a:lnTo>
                  <a:lnTo>
                    <a:pt x="182372" y="228092"/>
                  </a:lnTo>
                  <a:close/>
                </a:path>
                <a:path w="274320" h="3273425">
                  <a:moveTo>
                    <a:pt x="251224" y="228092"/>
                  </a:moveTo>
                  <a:lnTo>
                    <a:pt x="182372" y="228092"/>
                  </a:lnTo>
                  <a:lnTo>
                    <a:pt x="182818" y="272923"/>
                  </a:lnTo>
                  <a:lnTo>
                    <a:pt x="182828" y="273853"/>
                  </a:lnTo>
                  <a:lnTo>
                    <a:pt x="274193" y="272923"/>
                  </a:lnTo>
                  <a:lnTo>
                    <a:pt x="251224" y="228092"/>
                  </a:lnTo>
                  <a:close/>
                </a:path>
              </a:pathLst>
            </a:custGeom>
            <a:solidFill>
              <a:srgbClr val="D6D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98207" y="2807208"/>
              <a:ext cx="1167765" cy="1135380"/>
            </a:xfrm>
            <a:custGeom>
              <a:avLst/>
              <a:gdLst/>
              <a:ahLst/>
              <a:cxnLst/>
              <a:rect l="l" t="t" r="r" b="b"/>
              <a:pathLst>
                <a:path w="1167765" h="1135379">
                  <a:moveTo>
                    <a:pt x="978153" y="0"/>
                  </a:moveTo>
                  <a:lnTo>
                    <a:pt x="189230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29"/>
                  </a:lnTo>
                  <a:lnTo>
                    <a:pt x="0" y="946149"/>
                  </a:lnTo>
                  <a:lnTo>
                    <a:pt x="6758" y="996459"/>
                  </a:lnTo>
                  <a:lnTo>
                    <a:pt x="25832" y="1041663"/>
                  </a:lnTo>
                  <a:lnTo>
                    <a:pt x="55419" y="1079960"/>
                  </a:lnTo>
                  <a:lnTo>
                    <a:pt x="93716" y="1109547"/>
                  </a:lnTo>
                  <a:lnTo>
                    <a:pt x="138920" y="1128621"/>
                  </a:lnTo>
                  <a:lnTo>
                    <a:pt x="189230" y="1135379"/>
                  </a:lnTo>
                  <a:lnTo>
                    <a:pt x="978153" y="1135379"/>
                  </a:lnTo>
                  <a:lnTo>
                    <a:pt x="1028463" y="1128621"/>
                  </a:lnTo>
                  <a:lnTo>
                    <a:pt x="1073667" y="1109547"/>
                  </a:lnTo>
                  <a:lnTo>
                    <a:pt x="1111964" y="1079960"/>
                  </a:lnTo>
                  <a:lnTo>
                    <a:pt x="1141551" y="1041663"/>
                  </a:lnTo>
                  <a:lnTo>
                    <a:pt x="1160625" y="996459"/>
                  </a:lnTo>
                  <a:lnTo>
                    <a:pt x="1167384" y="946149"/>
                  </a:lnTo>
                  <a:lnTo>
                    <a:pt x="1167384" y="189229"/>
                  </a:lnTo>
                  <a:lnTo>
                    <a:pt x="1160625" y="138920"/>
                  </a:lnTo>
                  <a:lnTo>
                    <a:pt x="1141551" y="93716"/>
                  </a:lnTo>
                  <a:lnTo>
                    <a:pt x="1111964" y="55419"/>
                  </a:lnTo>
                  <a:lnTo>
                    <a:pt x="1073667" y="25832"/>
                  </a:lnTo>
                  <a:lnTo>
                    <a:pt x="1028463" y="6758"/>
                  </a:lnTo>
                  <a:lnTo>
                    <a:pt x="978153" y="0"/>
                  </a:lnTo>
                  <a:close/>
                </a:path>
              </a:pathLst>
            </a:custGeom>
            <a:solidFill>
              <a:srgbClr val="81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59879" y="2995929"/>
            <a:ext cx="844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Klassen- konferenz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für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das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Gymnasium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14359" y="2107692"/>
            <a:ext cx="1417320" cy="3273425"/>
            <a:chOff x="8214359" y="2107692"/>
            <a:chExt cx="1417320" cy="3273425"/>
          </a:xfrm>
        </p:grpSpPr>
        <p:sp>
          <p:nvSpPr>
            <p:cNvPr id="18" name="object 18"/>
            <p:cNvSpPr/>
            <p:nvPr/>
          </p:nvSpPr>
          <p:spPr>
            <a:xfrm>
              <a:off x="8773413" y="2107692"/>
              <a:ext cx="274320" cy="3273425"/>
            </a:xfrm>
            <a:custGeom>
              <a:avLst/>
              <a:gdLst/>
              <a:ahLst/>
              <a:cxnLst/>
              <a:rect l="l" t="t" r="r" b="b"/>
              <a:pathLst>
                <a:path w="274320" h="3273425">
                  <a:moveTo>
                    <a:pt x="182828" y="273853"/>
                  </a:moveTo>
                  <a:lnTo>
                    <a:pt x="91388" y="274785"/>
                  </a:lnTo>
                  <a:lnTo>
                    <a:pt x="121276" y="3272536"/>
                  </a:lnTo>
                  <a:lnTo>
                    <a:pt x="121284" y="3273425"/>
                  </a:lnTo>
                  <a:lnTo>
                    <a:pt x="212725" y="3272536"/>
                  </a:lnTo>
                  <a:lnTo>
                    <a:pt x="182846" y="275717"/>
                  </a:lnTo>
                  <a:lnTo>
                    <a:pt x="182828" y="273853"/>
                  </a:lnTo>
                  <a:close/>
                </a:path>
                <a:path w="274320" h="3273425">
                  <a:moveTo>
                    <a:pt x="134365" y="0"/>
                  </a:moveTo>
                  <a:lnTo>
                    <a:pt x="0" y="275717"/>
                  </a:lnTo>
                  <a:lnTo>
                    <a:pt x="91388" y="274785"/>
                  </a:lnTo>
                  <a:lnTo>
                    <a:pt x="90931" y="228981"/>
                  </a:lnTo>
                  <a:lnTo>
                    <a:pt x="251224" y="228092"/>
                  </a:lnTo>
                  <a:lnTo>
                    <a:pt x="134365" y="0"/>
                  </a:lnTo>
                  <a:close/>
                </a:path>
                <a:path w="274320" h="3273425">
                  <a:moveTo>
                    <a:pt x="182371" y="228092"/>
                  </a:moveTo>
                  <a:lnTo>
                    <a:pt x="90931" y="228981"/>
                  </a:lnTo>
                  <a:lnTo>
                    <a:pt x="91370" y="272923"/>
                  </a:lnTo>
                  <a:lnTo>
                    <a:pt x="91388" y="274785"/>
                  </a:lnTo>
                  <a:lnTo>
                    <a:pt x="182828" y="273853"/>
                  </a:lnTo>
                  <a:lnTo>
                    <a:pt x="182380" y="228981"/>
                  </a:lnTo>
                  <a:lnTo>
                    <a:pt x="182371" y="228092"/>
                  </a:lnTo>
                  <a:close/>
                </a:path>
                <a:path w="274320" h="3273425">
                  <a:moveTo>
                    <a:pt x="251224" y="228092"/>
                  </a:moveTo>
                  <a:lnTo>
                    <a:pt x="182371" y="228092"/>
                  </a:lnTo>
                  <a:lnTo>
                    <a:pt x="182818" y="272923"/>
                  </a:lnTo>
                  <a:lnTo>
                    <a:pt x="182828" y="273853"/>
                  </a:lnTo>
                  <a:lnTo>
                    <a:pt x="274192" y="272923"/>
                  </a:lnTo>
                  <a:lnTo>
                    <a:pt x="251224" y="228092"/>
                  </a:lnTo>
                  <a:close/>
                </a:path>
              </a:pathLst>
            </a:custGeom>
            <a:solidFill>
              <a:srgbClr val="D6D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14359" y="2820924"/>
              <a:ext cx="1417320" cy="1109980"/>
            </a:xfrm>
            <a:custGeom>
              <a:avLst/>
              <a:gdLst/>
              <a:ahLst/>
              <a:cxnLst/>
              <a:rect l="l" t="t" r="r" b="b"/>
              <a:pathLst>
                <a:path w="1417320" h="1109979">
                  <a:moveTo>
                    <a:pt x="1232408" y="0"/>
                  </a:moveTo>
                  <a:lnTo>
                    <a:pt x="184912" y="0"/>
                  </a:lnTo>
                  <a:lnTo>
                    <a:pt x="135760" y="6606"/>
                  </a:lnTo>
                  <a:lnTo>
                    <a:pt x="91590" y="25249"/>
                  </a:lnTo>
                  <a:lnTo>
                    <a:pt x="54165" y="54165"/>
                  </a:lnTo>
                  <a:lnTo>
                    <a:pt x="25249" y="91590"/>
                  </a:lnTo>
                  <a:lnTo>
                    <a:pt x="6606" y="135760"/>
                  </a:lnTo>
                  <a:lnTo>
                    <a:pt x="0" y="184912"/>
                  </a:lnTo>
                  <a:lnTo>
                    <a:pt x="0" y="924559"/>
                  </a:lnTo>
                  <a:lnTo>
                    <a:pt x="6606" y="973711"/>
                  </a:lnTo>
                  <a:lnTo>
                    <a:pt x="25249" y="1017881"/>
                  </a:lnTo>
                  <a:lnTo>
                    <a:pt x="54165" y="1055306"/>
                  </a:lnTo>
                  <a:lnTo>
                    <a:pt x="91590" y="1084222"/>
                  </a:lnTo>
                  <a:lnTo>
                    <a:pt x="135760" y="1102865"/>
                  </a:lnTo>
                  <a:lnTo>
                    <a:pt x="184912" y="1109471"/>
                  </a:lnTo>
                  <a:lnTo>
                    <a:pt x="1232408" y="1109471"/>
                  </a:lnTo>
                  <a:lnTo>
                    <a:pt x="1281559" y="1102865"/>
                  </a:lnTo>
                  <a:lnTo>
                    <a:pt x="1325729" y="1084222"/>
                  </a:lnTo>
                  <a:lnTo>
                    <a:pt x="1363154" y="1055306"/>
                  </a:lnTo>
                  <a:lnTo>
                    <a:pt x="1392070" y="1017881"/>
                  </a:lnTo>
                  <a:lnTo>
                    <a:pt x="1410713" y="973711"/>
                  </a:lnTo>
                  <a:lnTo>
                    <a:pt x="1417320" y="924559"/>
                  </a:lnTo>
                  <a:lnTo>
                    <a:pt x="1417320" y="184912"/>
                  </a:lnTo>
                  <a:lnTo>
                    <a:pt x="1410713" y="135760"/>
                  </a:lnTo>
                  <a:lnTo>
                    <a:pt x="1392070" y="91590"/>
                  </a:lnTo>
                  <a:lnTo>
                    <a:pt x="1363154" y="54165"/>
                  </a:lnTo>
                  <a:lnTo>
                    <a:pt x="1325729" y="25249"/>
                  </a:lnTo>
                  <a:lnTo>
                    <a:pt x="1281559" y="6606"/>
                  </a:lnTo>
                  <a:lnTo>
                    <a:pt x="1232408" y="0"/>
                  </a:lnTo>
                  <a:close/>
                </a:path>
              </a:pathLst>
            </a:custGeom>
            <a:solidFill>
              <a:srgbClr val="81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56854" y="2903931"/>
            <a:ext cx="11341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Kompetenz– messung bestätigt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Kompetenz</a:t>
            </a:r>
            <a:r>
              <a:rPr sz="12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für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das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Gymnasium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92936" y="5245608"/>
            <a:ext cx="10459720" cy="684530"/>
          </a:xfrm>
          <a:custGeom>
            <a:avLst/>
            <a:gdLst/>
            <a:ahLst/>
            <a:cxnLst/>
            <a:rect l="l" t="t" r="r" b="b"/>
            <a:pathLst>
              <a:path w="10459720" h="684529">
                <a:moveTo>
                  <a:pt x="10345166" y="0"/>
                </a:moveTo>
                <a:lnTo>
                  <a:pt x="114045" y="0"/>
                </a:lnTo>
                <a:lnTo>
                  <a:pt x="69651" y="8961"/>
                </a:lnTo>
                <a:lnTo>
                  <a:pt x="33400" y="33400"/>
                </a:lnTo>
                <a:lnTo>
                  <a:pt x="8961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1" y="614619"/>
                </a:lnTo>
                <a:lnTo>
                  <a:pt x="33401" y="650870"/>
                </a:lnTo>
                <a:lnTo>
                  <a:pt x="69651" y="675312"/>
                </a:lnTo>
                <a:lnTo>
                  <a:pt x="114045" y="684275"/>
                </a:lnTo>
                <a:lnTo>
                  <a:pt x="10345166" y="684275"/>
                </a:lnTo>
                <a:lnTo>
                  <a:pt x="10389560" y="675312"/>
                </a:lnTo>
                <a:lnTo>
                  <a:pt x="10425810" y="650870"/>
                </a:lnTo>
                <a:lnTo>
                  <a:pt x="10450250" y="614619"/>
                </a:lnTo>
                <a:lnTo>
                  <a:pt x="10459212" y="570229"/>
                </a:lnTo>
                <a:lnTo>
                  <a:pt x="10459212" y="114045"/>
                </a:lnTo>
                <a:lnTo>
                  <a:pt x="10450250" y="69651"/>
                </a:lnTo>
                <a:lnTo>
                  <a:pt x="10425811" y="33400"/>
                </a:lnTo>
                <a:lnTo>
                  <a:pt x="10389560" y="8961"/>
                </a:lnTo>
                <a:lnTo>
                  <a:pt x="10345166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96685" y="5453278"/>
            <a:ext cx="1254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2A2522"/>
                </a:solidFill>
                <a:latin typeface="Arial"/>
                <a:cs typeface="Arial"/>
              </a:rPr>
              <a:t>Grundschule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86839" y="1391411"/>
            <a:ext cx="1797050" cy="683260"/>
          </a:xfrm>
          <a:custGeom>
            <a:avLst/>
            <a:gdLst/>
            <a:ahLst/>
            <a:cxnLst/>
            <a:rect l="l" t="t" r="r" b="b"/>
            <a:pathLst>
              <a:path w="1797050" h="683260">
                <a:moveTo>
                  <a:pt x="1683003" y="0"/>
                </a:moveTo>
                <a:lnTo>
                  <a:pt x="113791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1" y="682751"/>
                </a:lnTo>
                <a:lnTo>
                  <a:pt x="1683003" y="682751"/>
                </a:lnTo>
                <a:lnTo>
                  <a:pt x="1727305" y="673812"/>
                </a:lnTo>
                <a:lnTo>
                  <a:pt x="1763474" y="649430"/>
                </a:lnTo>
                <a:lnTo>
                  <a:pt x="1787856" y="613261"/>
                </a:lnTo>
                <a:lnTo>
                  <a:pt x="1796796" y="568960"/>
                </a:lnTo>
                <a:lnTo>
                  <a:pt x="1796796" y="113791"/>
                </a:lnTo>
                <a:lnTo>
                  <a:pt x="1787856" y="69490"/>
                </a:lnTo>
                <a:lnTo>
                  <a:pt x="1763474" y="33321"/>
                </a:lnTo>
                <a:lnTo>
                  <a:pt x="1727305" y="8939"/>
                </a:lnTo>
                <a:lnTo>
                  <a:pt x="1683003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15872" y="1597533"/>
            <a:ext cx="1540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A2522"/>
                </a:solidFill>
                <a:latin typeface="Arial"/>
                <a:cs typeface="Arial"/>
              </a:rPr>
              <a:t>Werkrealschule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53740" y="1391411"/>
            <a:ext cx="1795780" cy="683260"/>
          </a:xfrm>
          <a:custGeom>
            <a:avLst/>
            <a:gdLst/>
            <a:ahLst/>
            <a:cxnLst/>
            <a:rect l="l" t="t" r="r" b="b"/>
            <a:pathLst>
              <a:path w="1795779" h="683260">
                <a:moveTo>
                  <a:pt x="1681480" y="0"/>
                </a:moveTo>
                <a:lnTo>
                  <a:pt x="113792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2" y="682751"/>
                </a:lnTo>
                <a:lnTo>
                  <a:pt x="1681480" y="682751"/>
                </a:lnTo>
                <a:lnTo>
                  <a:pt x="1725781" y="673812"/>
                </a:lnTo>
                <a:lnTo>
                  <a:pt x="1761950" y="649430"/>
                </a:lnTo>
                <a:lnTo>
                  <a:pt x="1786332" y="613261"/>
                </a:lnTo>
                <a:lnTo>
                  <a:pt x="1795272" y="568960"/>
                </a:lnTo>
                <a:lnTo>
                  <a:pt x="1795272" y="113791"/>
                </a:lnTo>
                <a:lnTo>
                  <a:pt x="1786332" y="69490"/>
                </a:lnTo>
                <a:lnTo>
                  <a:pt x="1761950" y="33321"/>
                </a:lnTo>
                <a:lnTo>
                  <a:pt x="1725781" y="8939"/>
                </a:lnTo>
                <a:lnTo>
                  <a:pt x="168148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08959" y="1597533"/>
            <a:ext cx="1085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18019" y="1391411"/>
            <a:ext cx="4834255" cy="683260"/>
          </a:xfrm>
          <a:custGeom>
            <a:avLst/>
            <a:gdLst/>
            <a:ahLst/>
            <a:cxnLst/>
            <a:rect l="l" t="t" r="r" b="b"/>
            <a:pathLst>
              <a:path w="4834255" h="683260">
                <a:moveTo>
                  <a:pt x="4720335" y="0"/>
                </a:moveTo>
                <a:lnTo>
                  <a:pt x="113791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1" y="682751"/>
                </a:lnTo>
                <a:lnTo>
                  <a:pt x="4720335" y="682751"/>
                </a:lnTo>
                <a:lnTo>
                  <a:pt x="4764637" y="673812"/>
                </a:lnTo>
                <a:lnTo>
                  <a:pt x="4800806" y="649430"/>
                </a:lnTo>
                <a:lnTo>
                  <a:pt x="4825188" y="613261"/>
                </a:lnTo>
                <a:lnTo>
                  <a:pt x="4834128" y="568960"/>
                </a:lnTo>
                <a:lnTo>
                  <a:pt x="4834128" y="113791"/>
                </a:lnTo>
                <a:lnTo>
                  <a:pt x="4825188" y="69490"/>
                </a:lnTo>
                <a:lnTo>
                  <a:pt x="4800806" y="33321"/>
                </a:lnTo>
                <a:lnTo>
                  <a:pt x="4764637" y="8939"/>
                </a:lnTo>
                <a:lnTo>
                  <a:pt x="4720335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858757" y="1597533"/>
            <a:ext cx="1153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5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06923" y="1391411"/>
            <a:ext cx="1795780" cy="683260"/>
          </a:xfrm>
          <a:custGeom>
            <a:avLst/>
            <a:gdLst/>
            <a:ahLst/>
            <a:cxnLst/>
            <a:rect l="l" t="t" r="r" b="b"/>
            <a:pathLst>
              <a:path w="1795779" h="683260">
                <a:moveTo>
                  <a:pt x="1681479" y="0"/>
                </a:moveTo>
                <a:lnTo>
                  <a:pt x="113791" y="0"/>
                </a:lnTo>
                <a:lnTo>
                  <a:pt x="69490" y="8939"/>
                </a:lnTo>
                <a:lnTo>
                  <a:pt x="33321" y="33321"/>
                </a:lnTo>
                <a:lnTo>
                  <a:pt x="8939" y="69490"/>
                </a:lnTo>
                <a:lnTo>
                  <a:pt x="0" y="113791"/>
                </a:lnTo>
                <a:lnTo>
                  <a:pt x="0" y="568960"/>
                </a:lnTo>
                <a:lnTo>
                  <a:pt x="8939" y="613261"/>
                </a:lnTo>
                <a:lnTo>
                  <a:pt x="33321" y="649430"/>
                </a:lnTo>
                <a:lnTo>
                  <a:pt x="69490" y="673812"/>
                </a:lnTo>
                <a:lnTo>
                  <a:pt x="113791" y="682751"/>
                </a:lnTo>
                <a:lnTo>
                  <a:pt x="1681479" y="682751"/>
                </a:lnTo>
                <a:lnTo>
                  <a:pt x="1725781" y="673812"/>
                </a:lnTo>
                <a:lnTo>
                  <a:pt x="1761950" y="649430"/>
                </a:lnTo>
                <a:lnTo>
                  <a:pt x="1786332" y="613261"/>
                </a:lnTo>
                <a:lnTo>
                  <a:pt x="1795272" y="568960"/>
                </a:lnTo>
                <a:lnTo>
                  <a:pt x="1795272" y="113791"/>
                </a:lnTo>
                <a:lnTo>
                  <a:pt x="1786332" y="69490"/>
                </a:lnTo>
                <a:lnTo>
                  <a:pt x="1761950" y="33321"/>
                </a:lnTo>
                <a:lnTo>
                  <a:pt x="1725781" y="8939"/>
                </a:lnTo>
                <a:lnTo>
                  <a:pt x="1681479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40528" y="1475612"/>
            <a:ext cx="15309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8309" marR="5080" indent="-43624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2A2522"/>
                </a:solidFill>
                <a:latin typeface="Arial"/>
                <a:cs typeface="Arial"/>
              </a:rPr>
              <a:t>Gemeinschafts- </a:t>
            </a:r>
            <a:r>
              <a:rPr sz="1600" b="1" spc="-10" dirty="0">
                <a:solidFill>
                  <a:srgbClr val="2A2522"/>
                </a:solidFill>
                <a:latin typeface="Arial"/>
                <a:cs typeface="Arial"/>
              </a:rPr>
              <a:t>schule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523744" y="2255520"/>
            <a:ext cx="8849995" cy="3235325"/>
            <a:chOff x="2523744" y="2255520"/>
            <a:chExt cx="8849995" cy="323532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9789" y="2293002"/>
              <a:ext cx="410788" cy="40814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6823" y="2255520"/>
              <a:ext cx="493775" cy="48310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3744" y="2255520"/>
              <a:ext cx="493775" cy="4831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66649" y="2293002"/>
              <a:ext cx="410788" cy="40814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9482" y="2293002"/>
              <a:ext cx="410788" cy="40814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62477" y="2293002"/>
              <a:ext cx="410788" cy="40814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610519" y="4657737"/>
              <a:ext cx="1074420" cy="833119"/>
            </a:xfrm>
            <a:custGeom>
              <a:avLst/>
              <a:gdLst/>
              <a:ahLst/>
              <a:cxnLst/>
              <a:rect l="l" t="t" r="r" b="b"/>
              <a:pathLst>
                <a:path w="1074420" h="833120">
                  <a:moveTo>
                    <a:pt x="194335" y="539445"/>
                  </a:moveTo>
                  <a:lnTo>
                    <a:pt x="95338" y="539445"/>
                  </a:lnTo>
                  <a:lnTo>
                    <a:pt x="95338" y="832993"/>
                  </a:lnTo>
                  <a:lnTo>
                    <a:pt x="194335" y="810983"/>
                  </a:lnTo>
                  <a:lnTo>
                    <a:pt x="194335" y="539445"/>
                  </a:lnTo>
                  <a:close/>
                </a:path>
                <a:path w="1074420" h="833120">
                  <a:moveTo>
                    <a:pt x="293344" y="198183"/>
                  </a:moveTo>
                  <a:lnTo>
                    <a:pt x="247738" y="192989"/>
                  </a:lnTo>
                  <a:lnTo>
                    <a:pt x="205981" y="178155"/>
                  </a:lnTo>
                  <a:lnTo>
                    <a:pt x="169227" y="154851"/>
                  </a:lnTo>
                  <a:lnTo>
                    <a:pt x="138633" y="124231"/>
                  </a:lnTo>
                  <a:lnTo>
                    <a:pt x="115341" y="87439"/>
                  </a:lnTo>
                  <a:lnTo>
                    <a:pt x="100533" y="45643"/>
                  </a:lnTo>
                  <a:lnTo>
                    <a:pt x="95338" y="0"/>
                  </a:lnTo>
                  <a:lnTo>
                    <a:pt x="0" y="22059"/>
                  </a:lnTo>
                  <a:lnTo>
                    <a:pt x="7886" y="70980"/>
                  </a:lnTo>
                  <a:lnTo>
                    <a:pt x="23710" y="116979"/>
                  </a:lnTo>
                  <a:lnTo>
                    <a:pt x="46710" y="159308"/>
                  </a:lnTo>
                  <a:lnTo>
                    <a:pt x="76149" y="197192"/>
                  </a:lnTo>
                  <a:lnTo>
                    <a:pt x="111252" y="229882"/>
                  </a:lnTo>
                  <a:lnTo>
                    <a:pt x="151282" y="256628"/>
                  </a:lnTo>
                  <a:lnTo>
                    <a:pt x="195478" y="276656"/>
                  </a:lnTo>
                  <a:lnTo>
                    <a:pt x="243078" y="289242"/>
                  </a:lnTo>
                  <a:lnTo>
                    <a:pt x="293344" y="293598"/>
                  </a:lnTo>
                  <a:lnTo>
                    <a:pt x="293344" y="198183"/>
                  </a:lnTo>
                  <a:close/>
                </a:path>
                <a:path w="1074420" h="833120">
                  <a:moveTo>
                    <a:pt x="487692" y="198183"/>
                  </a:moveTo>
                  <a:lnTo>
                    <a:pt x="388670" y="198183"/>
                  </a:lnTo>
                  <a:lnTo>
                    <a:pt x="388670" y="344944"/>
                  </a:lnTo>
                  <a:lnTo>
                    <a:pt x="487692" y="344944"/>
                  </a:lnTo>
                  <a:lnTo>
                    <a:pt x="487692" y="198183"/>
                  </a:lnTo>
                  <a:close/>
                </a:path>
                <a:path w="1074420" h="833120">
                  <a:moveTo>
                    <a:pt x="733323" y="198183"/>
                  </a:moveTo>
                  <a:lnTo>
                    <a:pt x="634326" y="198183"/>
                  </a:lnTo>
                  <a:lnTo>
                    <a:pt x="634326" y="344944"/>
                  </a:lnTo>
                  <a:lnTo>
                    <a:pt x="733323" y="344944"/>
                  </a:lnTo>
                  <a:lnTo>
                    <a:pt x="733323" y="198183"/>
                  </a:lnTo>
                  <a:close/>
                </a:path>
                <a:path w="1074420" h="833120">
                  <a:moveTo>
                    <a:pt x="927709" y="198183"/>
                  </a:moveTo>
                  <a:lnTo>
                    <a:pt x="828662" y="198183"/>
                  </a:lnTo>
                  <a:lnTo>
                    <a:pt x="828662" y="344944"/>
                  </a:lnTo>
                  <a:lnTo>
                    <a:pt x="927709" y="344944"/>
                  </a:lnTo>
                  <a:lnTo>
                    <a:pt x="927709" y="198183"/>
                  </a:lnTo>
                  <a:close/>
                </a:path>
                <a:path w="1074420" h="833120">
                  <a:moveTo>
                    <a:pt x="1026706" y="539445"/>
                  </a:moveTo>
                  <a:lnTo>
                    <a:pt x="927709" y="539445"/>
                  </a:lnTo>
                  <a:lnTo>
                    <a:pt x="927709" y="832993"/>
                  </a:lnTo>
                  <a:lnTo>
                    <a:pt x="1026706" y="810983"/>
                  </a:lnTo>
                  <a:lnTo>
                    <a:pt x="1026706" y="539445"/>
                  </a:lnTo>
                  <a:close/>
                </a:path>
                <a:path w="1074420" h="833120">
                  <a:moveTo>
                    <a:pt x="1074343" y="392671"/>
                  </a:moveTo>
                  <a:lnTo>
                    <a:pt x="47663" y="392671"/>
                  </a:lnTo>
                  <a:lnTo>
                    <a:pt x="47663" y="491731"/>
                  </a:lnTo>
                  <a:lnTo>
                    <a:pt x="1074343" y="491731"/>
                  </a:lnTo>
                  <a:lnTo>
                    <a:pt x="1074343" y="3926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2528" y="4610048"/>
              <a:ext cx="197991" cy="19448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2547" y="4610048"/>
              <a:ext cx="197991" cy="194481"/>
            </a:xfrm>
            <a:prstGeom prst="rect">
              <a:avLst/>
            </a:prstGeom>
          </p:spPr>
        </p:pic>
      </p:grpSp>
      <p:sp>
        <p:nvSpPr>
          <p:cNvPr id="41" name="object 41"/>
          <p:cNvSpPr/>
          <p:nvPr/>
        </p:nvSpPr>
        <p:spPr>
          <a:xfrm>
            <a:off x="161544" y="1392936"/>
            <a:ext cx="1126490" cy="4533900"/>
          </a:xfrm>
          <a:custGeom>
            <a:avLst/>
            <a:gdLst/>
            <a:ahLst/>
            <a:cxnLst/>
            <a:rect l="l" t="t" r="r" b="b"/>
            <a:pathLst>
              <a:path w="1126490" h="4533900">
                <a:moveTo>
                  <a:pt x="938530" y="0"/>
                </a:moveTo>
                <a:lnTo>
                  <a:pt x="187706" y="0"/>
                </a:lnTo>
                <a:lnTo>
                  <a:pt x="137805" y="6707"/>
                </a:lnTo>
                <a:lnTo>
                  <a:pt x="92965" y="25635"/>
                </a:lnTo>
                <a:lnTo>
                  <a:pt x="54976" y="54991"/>
                </a:lnTo>
                <a:lnTo>
                  <a:pt x="25626" y="92982"/>
                </a:lnTo>
                <a:lnTo>
                  <a:pt x="6704" y="137818"/>
                </a:lnTo>
                <a:lnTo>
                  <a:pt x="0" y="187705"/>
                </a:lnTo>
                <a:lnTo>
                  <a:pt x="0" y="4346194"/>
                </a:lnTo>
                <a:lnTo>
                  <a:pt x="6704" y="4396094"/>
                </a:lnTo>
                <a:lnTo>
                  <a:pt x="25626" y="4440934"/>
                </a:lnTo>
                <a:lnTo>
                  <a:pt x="54976" y="4478923"/>
                </a:lnTo>
                <a:lnTo>
                  <a:pt x="92965" y="4508273"/>
                </a:lnTo>
                <a:lnTo>
                  <a:pt x="137805" y="4527195"/>
                </a:lnTo>
                <a:lnTo>
                  <a:pt x="187706" y="4533900"/>
                </a:lnTo>
                <a:lnTo>
                  <a:pt x="938530" y="4533900"/>
                </a:lnTo>
                <a:lnTo>
                  <a:pt x="988430" y="4527195"/>
                </a:lnTo>
                <a:lnTo>
                  <a:pt x="1033270" y="4508273"/>
                </a:lnTo>
                <a:lnTo>
                  <a:pt x="1071259" y="4478923"/>
                </a:lnTo>
                <a:lnTo>
                  <a:pt x="1100609" y="4440934"/>
                </a:lnTo>
                <a:lnTo>
                  <a:pt x="1119531" y="4396094"/>
                </a:lnTo>
                <a:lnTo>
                  <a:pt x="1126236" y="4346194"/>
                </a:lnTo>
                <a:lnTo>
                  <a:pt x="1126236" y="187705"/>
                </a:lnTo>
                <a:lnTo>
                  <a:pt x="1119531" y="137818"/>
                </a:lnTo>
                <a:lnTo>
                  <a:pt x="1100609" y="92982"/>
                </a:lnTo>
                <a:lnTo>
                  <a:pt x="1071259" y="54990"/>
                </a:lnTo>
                <a:lnTo>
                  <a:pt x="1033270" y="25635"/>
                </a:lnTo>
                <a:lnTo>
                  <a:pt x="988430" y="6707"/>
                </a:lnTo>
                <a:lnTo>
                  <a:pt x="93853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11302" y="2952749"/>
            <a:ext cx="827405" cy="140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Sonder- pädago- gisches Bildungs- </a:t>
            </a:r>
            <a:r>
              <a:rPr sz="1300" b="1" spc="-25" dirty="0">
                <a:solidFill>
                  <a:srgbClr val="2A2522"/>
                </a:solidFill>
                <a:latin typeface="Arial"/>
                <a:cs typeface="Arial"/>
              </a:rPr>
              <a:t>und Beratungs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540"/>
              </a:lnSpc>
            </a:pPr>
            <a:r>
              <a:rPr sz="1300" b="1" dirty="0">
                <a:solidFill>
                  <a:srgbClr val="2A2522"/>
                </a:solidFill>
                <a:latin typeface="Arial"/>
                <a:cs typeface="Arial"/>
              </a:rPr>
              <a:t>-</a:t>
            </a:r>
            <a:r>
              <a:rPr sz="1300" b="1" spc="-10" dirty="0">
                <a:solidFill>
                  <a:srgbClr val="2A2522"/>
                </a:solidFill>
                <a:latin typeface="Arial"/>
                <a:cs typeface="Arial"/>
              </a:rPr>
              <a:t>zentrum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5454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Der</a:t>
            </a:r>
            <a:r>
              <a:rPr sz="2400" spc="-80" dirty="0"/>
              <a:t> </a:t>
            </a:r>
            <a:r>
              <a:rPr sz="2400" dirty="0"/>
              <a:t>Weg</a:t>
            </a:r>
            <a:r>
              <a:rPr sz="2400" spc="-70" dirty="0"/>
              <a:t> </a:t>
            </a:r>
            <a:r>
              <a:rPr sz="2400" dirty="0"/>
              <a:t>in</a:t>
            </a:r>
            <a:r>
              <a:rPr sz="2400" spc="-80" dirty="0"/>
              <a:t> </a:t>
            </a:r>
            <a:r>
              <a:rPr sz="2400" dirty="0"/>
              <a:t>die</a:t>
            </a:r>
            <a:r>
              <a:rPr sz="2400" spc="-75" dirty="0"/>
              <a:t> </a:t>
            </a:r>
            <a:r>
              <a:rPr sz="2400" dirty="0"/>
              <a:t>weiterführende</a:t>
            </a:r>
            <a:r>
              <a:rPr sz="2400" spc="-110" dirty="0"/>
              <a:t> </a:t>
            </a:r>
            <a:r>
              <a:rPr sz="2400" spc="-10" dirty="0"/>
              <a:t>Schule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3244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Weitere</a:t>
            </a:r>
            <a:r>
              <a:rPr sz="2400" spc="-15" dirty="0"/>
              <a:t> </a:t>
            </a:r>
            <a:r>
              <a:rPr sz="2400" spc="-10" dirty="0"/>
              <a:t>Informationen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31926" y="1514728"/>
            <a:ext cx="1517015" cy="2851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600" b="1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www.km-</a:t>
            </a:r>
            <a:r>
              <a:rPr sz="16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bw.de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1926" y="2002408"/>
            <a:ext cx="2960370" cy="2851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www.schulfinder.kultus-</a:t>
            </a:r>
            <a:r>
              <a:rPr sz="16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bw.de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26" y="2490089"/>
            <a:ext cx="2465070" cy="28511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1600" b="1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www.bildungsnavi-</a:t>
            </a:r>
            <a:r>
              <a:rPr sz="1600" b="1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bw.de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095" y="3224783"/>
            <a:ext cx="1295400" cy="243687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797432" y="1398764"/>
            <a:ext cx="2570480" cy="3449954"/>
            <a:chOff x="3797432" y="1398764"/>
            <a:chExt cx="2570480" cy="3449954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7432" y="1398764"/>
              <a:ext cx="2570215" cy="34493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6303" y="1557528"/>
              <a:ext cx="2072639" cy="29519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23791" y="4874209"/>
            <a:ext cx="196850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A2522"/>
                </a:solidFill>
                <a:latin typeface="Arial"/>
                <a:cs typeface="Arial"/>
              </a:rPr>
              <a:t>Broschüre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„Grundschule</a:t>
            </a:r>
            <a:r>
              <a:rPr sz="14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–</a:t>
            </a:r>
            <a:r>
              <a:rPr sz="14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4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2522"/>
                </a:solidFill>
                <a:latin typeface="Arial"/>
                <a:cs typeface="Arial"/>
              </a:rPr>
              <a:t>der </a:t>
            </a:r>
            <a:r>
              <a:rPr sz="1400" dirty="0">
                <a:solidFill>
                  <a:srgbClr val="2A2522"/>
                </a:solidFill>
                <a:latin typeface="Arial"/>
                <a:cs typeface="Arial"/>
              </a:rPr>
              <a:t>Grundschule</a:t>
            </a:r>
            <a:r>
              <a:rPr sz="1400" spc="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400" spc="1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2522"/>
                </a:solidFill>
                <a:latin typeface="Arial"/>
                <a:cs typeface="Arial"/>
              </a:rPr>
              <a:t>die 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weiterführende</a:t>
            </a:r>
            <a:r>
              <a:rPr sz="1400" spc="2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A2522"/>
                </a:solidFill>
                <a:latin typeface="Arial"/>
                <a:cs typeface="Arial"/>
              </a:rPr>
              <a:t>Schule“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78920" y="1403228"/>
            <a:ext cx="2583815" cy="3439160"/>
            <a:chOff x="6578920" y="1403228"/>
            <a:chExt cx="2583815" cy="34391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8920" y="1403228"/>
              <a:ext cx="2583555" cy="34390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7604" y="1562099"/>
              <a:ext cx="2086355" cy="294132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679818" y="4874209"/>
            <a:ext cx="17672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A2522"/>
                </a:solidFill>
                <a:latin typeface="Arial"/>
                <a:cs typeface="Arial"/>
              </a:rPr>
              <a:t>Broschüre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20" dirty="0">
                <a:solidFill>
                  <a:srgbClr val="2A2522"/>
                </a:solidFill>
                <a:latin typeface="Arial"/>
                <a:cs typeface="Arial"/>
              </a:rPr>
              <a:t>„Bildungswege</a:t>
            </a:r>
            <a:r>
              <a:rPr sz="1400" spc="1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2A2522"/>
                </a:solidFill>
                <a:latin typeface="Arial"/>
                <a:cs typeface="Arial"/>
              </a:rPr>
              <a:t>Baden-</a:t>
            </a:r>
            <a:r>
              <a:rPr sz="1400" spc="-10" dirty="0">
                <a:solidFill>
                  <a:srgbClr val="2A2522"/>
                </a:solidFill>
                <a:latin typeface="Arial"/>
                <a:cs typeface="Arial"/>
              </a:rPr>
              <a:t>Württemberg“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385837" y="1406384"/>
            <a:ext cx="2563495" cy="3449954"/>
            <a:chOff x="9385837" y="1406384"/>
            <a:chExt cx="2563495" cy="3449954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85837" y="1406384"/>
              <a:ext cx="2562927" cy="34493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37192" y="1557527"/>
              <a:ext cx="2065020" cy="295198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560432" y="4874209"/>
            <a:ext cx="17881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2A2522"/>
                </a:solidFill>
                <a:latin typeface="Arial"/>
                <a:cs typeface="Arial"/>
              </a:rPr>
              <a:t>Broschüre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„Berufliche</a:t>
            </a:r>
            <a:r>
              <a:rPr sz="1400" spc="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A2522"/>
                </a:solidFill>
                <a:latin typeface="Arial"/>
                <a:cs typeface="Arial"/>
              </a:rPr>
              <a:t>Bildung</a:t>
            </a:r>
            <a:r>
              <a:rPr sz="1400" spc="20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A2522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2A2522"/>
                </a:solidFill>
                <a:latin typeface="Arial"/>
                <a:cs typeface="Arial"/>
              </a:rPr>
              <a:t>Baden-</a:t>
            </a:r>
            <a:r>
              <a:rPr sz="1400" spc="-10" dirty="0">
                <a:solidFill>
                  <a:srgbClr val="2A2522"/>
                </a:solidFill>
                <a:latin typeface="Arial"/>
                <a:cs typeface="Arial"/>
              </a:rPr>
              <a:t>Württemberg“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9814" y="2470785"/>
            <a:ext cx="6535420" cy="14744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 indent="269875">
              <a:lnSpc>
                <a:spcPts val="5400"/>
              </a:lnSpc>
              <a:spcBef>
                <a:spcPts val="785"/>
              </a:spcBef>
            </a:pPr>
            <a:r>
              <a:rPr sz="5000" spc="175" dirty="0">
                <a:latin typeface="Times New Roman"/>
                <a:cs typeface="Times New Roman"/>
              </a:rPr>
              <a:t>Herzlichen</a:t>
            </a:r>
            <a:r>
              <a:rPr sz="5000" spc="-30" dirty="0">
                <a:latin typeface="Times New Roman"/>
                <a:cs typeface="Times New Roman"/>
              </a:rPr>
              <a:t> </a:t>
            </a:r>
            <a:r>
              <a:rPr sz="5000" spc="145" dirty="0">
                <a:latin typeface="Times New Roman"/>
                <a:cs typeface="Times New Roman"/>
              </a:rPr>
              <a:t>Dank</a:t>
            </a:r>
            <a:r>
              <a:rPr sz="5000" spc="-5" dirty="0">
                <a:latin typeface="Times New Roman"/>
                <a:cs typeface="Times New Roman"/>
              </a:rPr>
              <a:t> </a:t>
            </a:r>
            <a:r>
              <a:rPr sz="5000" spc="85" dirty="0">
                <a:latin typeface="Times New Roman"/>
                <a:cs typeface="Times New Roman"/>
              </a:rPr>
              <a:t>für </a:t>
            </a:r>
            <a:r>
              <a:rPr sz="5000" spc="110" dirty="0">
                <a:latin typeface="Times New Roman"/>
                <a:cs typeface="Times New Roman"/>
              </a:rPr>
              <a:t>Ihre</a:t>
            </a:r>
            <a:r>
              <a:rPr sz="5000" spc="-15" dirty="0">
                <a:latin typeface="Times New Roman"/>
                <a:cs typeface="Times New Roman"/>
              </a:rPr>
              <a:t> </a:t>
            </a:r>
            <a:r>
              <a:rPr sz="5000" spc="140" dirty="0">
                <a:latin typeface="Times New Roman"/>
                <a:cs typeface="Times New Roman"/>
              </a:rPr>
              <a:t>Aufmerksamkeit!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83340" y="435863"/>
            <a:ext cx="708659" cy="8534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273507"/>
            <a:ext cx="4911090" cy="353250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1184275">
              <a:lnSpc>
                <a:spcPts val="5400"/>
              </a:lnSpc>
              <a:spcBef>
                <a:spcPts val="785"/>
              </a:spcBef>
            </a:pPr>
            <a:r>
              <a:rPr sz="5000" b="1" spc="114" dirty="0">
                <a:solidFill>
                  <a:srgbClr val="2A2522"/>
                </a:solidFill>
                <a:latin typeface="Times New Roman"/>
                <a:cs typeface="Times New Roman"/>
              </a:rPr>
              <a:t>Von</a:t>
            </a:r>
            <a:r>
              <a:rPr sz="5000" b="1" spc="-20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45" dirty="0">
                <a:solidFill>
                  <a:srgbClr val="2A2522"/>
                </a:solidFill>
                <a:latin typeface="Times New Roman"/>
                <a:cs typeface="Times New Roman"/>
              </a:rPr>
              <a:t>der </a:t>
            </a:r>
            <a:r>
              <a:rPr sz="5000" b="1" spc="114" dirty="0">
                <a:solidFill>
                  <a:srgbClr val="2A2522"/>
                </a:solidFill>
                <a:latin typeface="Times New Roman"/>
                <a:cs typeface="Times New Roman"/>
              </a:rPr>
              <a:t>Grundschule </a:t>
            </a:r>
            <a:r>
              <a:rPr sz="5000" b="1" spc="204" dirty="0">
                <a:solidFill>
                  <a:srgbClr val="2A2522"/>
                </a:solidFill>
                <a:latin typeface="Times New Roman"/>
                <a:cs typeface="Times New Roman"/>
              </a:rPr>
              <a:t>in</a:t>
            </a:r>
            <a:r>
              <a:rPr sz="5000" b="1" spc="-2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5000" b="1" spc="120" dirty="0">
                <a:solidFill>
                  <a:srgbClr val="2A2522"/>
                </a:solidFill>
                <a:latin typeface="Times New Roman"/>
                <a:cs typeface="Times New Roman"/>
              </a:rPr>
              <a:t>die</a:t>
            </a:r>
            <a:endParaRPr sz="5000">
              <a:latin typeface="Times New Roman"/>
              <a:cs typeface="Times New Roman"/>
            </a:endParaRPr>
          </a:p>
          <a:p>
            <a:pPr marL="12700" marR="5080">
              <a:lnSpc>
                <a:spcPts val="5400"/>
              </a:lnSpc>
              <a:spcBef>
                <a:spcPts val="5"/>
              </a:spcBef>
            </a:pPr>
            <a:r>
              <a:rPr sz="5000" b="1" spc="170" dirty="0">
                <a:solidFill>
                  <a:srgbClr val="2A2522"/>
                </a:solidFill>
                <a:latin typeface="Times New Roman"/>
                <a:cs typeface="Times New Roman"/>
              </a:rPr>
              <a:t>weiterführenden </a:t>
            </a:r>
            <a:r>
              <a:rPr sz="5000" b="1" spc="130" dirty="0">
                <a:solidFill>
                  <a:srgbClr val="2A2522"/>
                </a:solidFill>
                <a:latin typeface="Times New Roman"/>
                <a:cs typeface="Times New Roman"/>
              </a:rPr>
              <a:t>Schularten</a:t>
            </a:r>
            <a:endParaRPr sz="5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6167" y="0"/>
            <a:ext cx="6275832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817" y="1027633"/>
            <a:ext cx="28975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Aufnahmeverfahren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750887" y="2323337"/>
            <a:ext cx="3487420" cy="635635"/>
          </a:xfrm>
          <a:custGeom>
            <a:avLst/>
            <a:gdLst/>
            <a:ahLst/>
            <a:cxnLst/>
            <a:rect l="l" t="t" r="r" b="b"/>
            <a:pathLst>
              <a:path w="3487420" h="635635">
                <a:moveTo>
                  <a:pt x="3486912" y="315480"/>
                </a:moveTo>
                <a:lnTo>
                  <a:pt x="3145536" y="315480"/>
                </a:lnTo>
                <a:lnTo>
                  <a:pt x="3145536" y="0"/>
                </a:lnTo>
                <a:lnTo>
                  <a:pt x="0" y="0"/>
                </a:lnTo>
                <a:lnTo>
                  <a:pt x="0" y="315480"/>
                </a:lnTo>
                <a:lnTo>
                  <a:pt x="0" y="320040"/>
                </a:lnTo>
                <a:lnTo>
                  <a:pt x="0" y="635508"/>
                </a:lnTo>
                <a:lnTo>
                  <a:pt x="3486912" y="635508"/>
                </a:lnTo>
                <a:lnTo>
                  <a:pt x="3486912" y="3154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6410" y="4216146"/>
            <a:ext cx="3171825" cy="320040"/>
          </a:xfrm>
          <a:custGeom>
            <a:avLst/>
            <a:gdLst/>
            <a:ahLst/>
            <a:cxnLst/>
            <a:rect l="l" t="t" r="r" b="b"/>
            <a:pathLst>
              <a:path w="3171825" h="320039">
                <a:moveTo>
                  <a:pt x="3171443" y="0"/>
                </a:moveTo>
                <a:lnTo>
                  <a:pt x="0" y="0"/>
                </a:lnTo>
                <a:lnTo>
                  <a:pt x="0" y="320039"/>
                </a:lnTo>
                <a:lnTo>
                  <a:pt x="3171443" y="320039"/>
                </a:lnTo>
                <a:lnTo>
                  <a:pt x="317144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97371" y="4847082"/>
            <a:ext cx="1430020" cy="320040"/>
          </a:xfrm>
          <a:custGeom>
            <a:avLst/>
            <a:gdLst/>
            <a:ahLst/>
            <a:cxnLst/>
            <a:rect l="l" t="t" r="r" b="b"/>
            <a:pathLst>
              <a:path w="1430020" h="320039">
                <a:moveTo>
                  <a:pt x="1429511" y="0"/>
                </a:moveTo>
                <a:lnTo>
                  <a:pt x="0" y="0"/>
                </a:lnTo>
                <a:lnTo>
                  <a:pt x="0" y="320039"/>
                </a:lnTo>
                <a:lnTo>
                  <a:pt x="1429511" y="320039"/>
                </a:lnTo>
                <a:lnTo>
                  <a:pt x="142951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5427" y="1724405"/>
            <a:ext cx="421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7" name="object 7"/>
          <p:cNvSpPr txBox="1"/>
          <p:nvPr/>
        </p:nvSpPr>
        <p:spPr>
          <a:xfrm>
            <a:off x="863663" y="1692401"/>
            <a:ext cx="689927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„Neue</a:t>
            </a:r>
            <a:r>
              <a:rPr sz="1800" b="1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Aufnahmeverfahren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b="1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Baden-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Württemberg</a:t>
            </a:r>
            <a:r>
              <a:rPr sz="1800" b="1" spc="-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(NAVi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BW)“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7579" y="1724405"/>
            <a:ext cx="268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setzt</a:t>
            </a:r>
            <a:r>
              <a:rPr sz="1800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sich zusammen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aus: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207" y="2314448"/>
            <a:ext cx="10922000" cy="12877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420"/>
              </a:spcBef>
              <a:buFont typeface="Wingdings"/>
              <a:buChar char=""/>
              <a:tabLst>
                <a:tab pos="210185" algn="l"/>
              </a:tabLst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Informationsveranstaltungen</a:t>
            </a:r>
            <a:r>
              <a:rPr sz="1800" b="1" spc="1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zur</a:t>
            </a:r>
            <a:r>
              <a:rPr sz="1800" spc="2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Vorstellung</a:t>
            </a:r>
            <a:r>
              <a:rPr sz="1800" spc="2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2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weiterführenden</a:t>
            </a:r>
            <a:r>
              <a:rPr sz="1800" spc="1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Schularten,</a:t>
            </a:r>
            <a:endParaRPr sz="1800">
              <a:latin typeface="Arial"/>
              <a:cs typeface="Arial"/>
            </a:endParaRPr>
          </a:p>
          <a:p>
            <a:pPr marL="210820" marR="5080" indent="-198120">
              <a:lnSpc>
                <a:spcPct val="114999"/>
              </a:lnSpc>
              <a:buFont typeface="Wingdings"/>
              <a:buChar char=""/>
              <a:tabLst>
                <a:tab pos="210820" algn="l"/>
              </a:tabLst>
            </a:pP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Kompass</a:t>
            </a:r>
            <a:r>
              <a:rPr sz="1800" b="1" spc="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4/Kompetenzmessung</a:t>
            </a:r>
            <a:r>
              <a:rPr sz="1800" b="1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(Überprüfung</a:t>
            </a:r>
            <a:r>
              <a:rPr sz="1800" spc="1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fachlichen</a:t>
            </a:r>
            <a:r>
              <a:rPr sz="1800" spc="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1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überfachlichen</a:t>
            </a:r>
            <a:r>
              <a:rPr sz="1800" spc="1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Kompetenz)</a:t>
            </a:r>
            <a:r>
              <a:rPr sz="18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1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alle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und Schüler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(mit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Ausnahme</a:t>
            </a:r>
            <a:r>
              <a:rPr sz="1800" spc="-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von Schülerinnen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und Schüler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zieldifferenten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 inklusiven Bildungsangeboten),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207" y="3617721"/>
            <a:ext cx="97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2A2522"/>
                </a:solidFill>
                <a:latin typeface="Wingdings"/>
                <a:cs typeface="Wingdings"/>
              </a:rPr>
              <a:t>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887" y="3585209"/>
            <a:ext cx="437197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Informations-</a:t>
            </a:r>
            <a:r>
              <a:rPr sz="1800" b="1" spc="-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b="1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Beratungsgesprächen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52390" y="3617721"/>
            <a:ext cx="2955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durch</a:t>
            </a:r>
            <a:r>
              <a:rPr sz="1800" spc="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Klassenlehrkräfte,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0207" y="3933190"/>
            <a:ext cx="567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Font typeface="Wingdings"/>
              <a:buChar char=""/>
              <a:tabLst>
                <a:tab pos="210185" algn="l"/>
              </a:tabLst>
            </a:pP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3223" y="3905250"/>
            <a:ext cx="6126480" cy="31115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ts val="2130"/>
              </a:lnSpc>
              <a:spcBef>
                <a:spcPts val="320"/>
              </a:spcBef>
            </a:pP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pädagogischen</a:t>
            </a:r>
            <a:r>
              <a:rPr sz="1800" b="1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Gesamtwürdigung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b="1" spc="-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Klassenkonferenz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22946" y="3933190"/>
            <a:ext cx="19202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Grundlage</a:t>
            </a:r>
            <a:r>
              <a:rPr sz="1800" spc="1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86875" y="3900678"/>
            <a:ext cx="238696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b="1" spc="-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Klasse</a:t>
            </a:r>
            <a:r>
              <a:rPr sz="1800" b="1" spc="-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2A2522"/>
                </a:solidFill>
                <a:latin typeface="Arial"/>
                <a:cs typeface="Arial"/>
              </a:rPr>
              <a:t>4</a:t>
            </a:r>
            <a:r>
              <a:rPr sz="1800" b="1" spc="-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erreichten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0887" y="4216146"/>
            <a:ext cx="65532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Noten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50086" y="4248657"/>
            <a:ext cx="431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sowie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überfachlichen</a:t>
            </a: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Kompetenzen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207" y="4564507"/>
            <a:ext cx="679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Font typeface="Wingdings"/>
              <a:buChar char=""/>
              <a:tabLst>
                <a:tab pos="210185" algn="l"/>
              </a:tabLst>
            </a:pP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2951" y="4536185"/>
            <a:ext cx="1323340" cy="315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Elternwillen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56764" y="4564507"/>
            <a:ext cx="79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0207" y="4879975"/>
            <a:ext cx="73507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indent="-197485">
              <a:lnSpc>
                <a:spcPct val="100000"/>
              </a:lnSpc>
              <a:spcBef>
                <a:spcPts val="100"/>
              </a:spcBef>
              <a:buFont typeface="Wingdings"/>
              <a:buChar char=""/>
              <a:tabLst>
                <a:tab pos="210185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bei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Bedarf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Aufnahme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ins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Gymnasium: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893" y="6232902"/>
            <a:ext cx="1059453" cy="308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879" y="6222276"/>
            <a:ext cx="232436" cy="31004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07365" y="1504454"/>
            <a:ext cx="2931160" cy="635635"/>
          </a:xfrm>
          <a:custGeom>
            <a:avLst/>
            <a:gdLst/>
            <a:ahLst/>
            <a:cxnLst/>
            <a:rect l="l" t="t" r="r" b="b"/>
            <a:pathLst>
              <a:path w="2931160" h="635635">
                <a:moveTo>
                  <a:pt x="2930702" y="0"/>
                </a:moveTo>
                <a:lnTo>
                  <a:pt x="1658162" y="0"/>
                </a:lnTo>
                <a:lnTo>
                  <a:pt x="1658162" y="315455"/>
                </a:lnTo>
                <a:lnTo>
                  <a:pt x="0" y="315455"/>
                </a:lnTo>
                <a:lnTo>
                  <a:pt x="0" y="635495"/>
                </a:lnTo>
                <a:lnTo>
                  <a:pt x="2919971" y="635495"/>
                </a:lnTo>
                <a:lnTo>
                  <a:pt x="2919971" y="320027"/>
                </a:lnTo>
                <a:lnTo>
                  <a:pt x="2930702" y="320027"/>
                </a:lnTo>
                <a:lnTo>
                  <a:pt x="29307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877" y="3081781"/>
            <a:ext cx="1999614" cy="635635"/>
          </a:xfrm>
          <a:custGeom>
            <a:avLst/>
            <a:gdLst/>
            <a:ahLst/>
            <a:cxnLst/>
            <a:rect l="l" t="t" r="r" b="b"/>
            <a:pathLst>
              <a:path w="1999614" h="635635">
                <a:moveTo>
                  <a:pt x="1999488" y="315468"/>
                </a:moveTo>
                <a:lnTo>
                  <a:pt x="1952244" y="315468"/>
                </a:lnTo>
                <a:lnTo>
                  <a:pt x="1952244" y="0"/>
                </a:lnTo>
                <a:lnTo>
                  <a:pt x="374904" y="0"/>
                </a:lnTo>
                <a:lnTo>
                  <a:pt x="374904" y="315468"/>
                </a:lnTo>
                <a:lnTo>
                  <a:pt x="0" y="315468"/>
                </a:lnTo>
                <a:lnTo>
                  <a:pt x="0" y="635508"/>
                </a:lnTo>
                <a:lnTo>
                  <a:pt x="1999488" y="635508"/>
                </a:lnTo>
                <a:lnTo>
                  <a:pt x="1999488" y="3154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877" y="4343653"/>
            <a:ext cx="3191510" cy="635635"/>
          </a:xfrm>
          <a:custGeom>
            <a:avLst/>
            <a:gdLst/>
            <a:ahLst/>
            <a:cxnLst/>
            <a:rect l="l" t="t" r="r" b="b"/>
            <a:pathLst>
              <a:path w="3191510" h="635635">
                <a:moveTo>
                  <a:pt x="3191294" y="0"/>
                </a:moveTo>
                <a:lnTo>
                  <a:pt x="1848662" y="0"/>
                </a:lnTo>
                <a:lnTo>
                  <a:pt x="1848662" y="315468"/>
                </a:lnTo>
                <a:lnTo>
                  <a:pt x="0" y="315468"/>
                </a:lnTo>
                <a:lnTo>
                  <a:pt x="0" y="635508"/>
                </a:lnTo>
                <a:lnTo>
                  <a:pt x="2202180" y="635508"/>
                </a:lnTo>
                <a:lnTo>
                  <a:pt x="2202180" y="320040"/>
                </a:lnTo>
                <a:lnTo>
                  <a:pt x="3191294" y="320040"/>
                </a:lnTo>
                <a:lnTo>
                  <a:pt x="319129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3165" y="5290108"/>
            <a:ext cx="1169035" cy="320040"/>
          </a:xfrm>
          <a:custGeom>
            <a:avLst/>
            <a:gdLst/>
            <a:ahLst/>
            <a:cxnLst/>
            <a:rect l="l" t="t" r="r" b="b"/>
            <a:pathLst>
              <a:path w="1169035" h="320039">
                <a:moveTo>
                  <a:pt x="1168908" y="0"/>
                </a:moveTo>
                <a:lnTo>
                  <a:pt x="0" y="0"/>
                </a:lnTo>
                <a:lnTo>
                  <a:pt x="0" y="320040"/>
                </a:lnTo>
                <a:lnTo>
                  <a:pt x="1168908" y="320040"/>
                </a:lnTo>
                <a:lnTo>
                  <a:pt x="11689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4817" y="864235"/>
            <a:ext cx="3405504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Ab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Schuljahr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2024/2025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ist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Grundlage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Grundschul-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empfehlung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alle</a:t>
            </a:r>
            <a:r>
              <a:rPr sz="1800" b="1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b="1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aufbauenden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365" y="2135377"/>
            <a:ext cx="240347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r>
              <a:rPr sz="1800" b="1" spc="-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b="1" spc="-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deren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365" y="2455417"/>
            <a:ext cx="2403475" cy="315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Niveaustufen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(G,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M,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817" y="3114294"/>
            <a:ext cx="2211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pädagogische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329" y="3429761"/>
            <a:ext cx="242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Gesamtwürdigung</a:t>
            </a:r>
            <a:r>
              <a:rPr sz="1800" b="1" spc="-9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1329" y="3745229"/>
            <a:ext cx="1946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Klassenkonferenz,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817" y="4376420"/>
            <a:ext cx="3444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Ergebnis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von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Kompass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140" dirty="0">
                <a:solidFill>
                  <a:srgbClr val="2A2522"/>
                </a:solidFill>
                <a:latin typeface="Arial"/>
                <a:cs typeface="Arial"/>
              </a:rPr>
              <a:t>4/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329" y="4691888"/>
            <a:ext cx="2281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Kompetenzmessung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4817" y="5323078"/>
            <a:ext cx="1931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Elternwille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51376" y="693419"/>
            <a:ext cx="0" cy="5076190"/>
          </a:xfrm>
          <a:custGeom>
            <a:avLst/>
            <a:gdLst/>
            <a:ahLst/>
            <a:cxnLst/>
            <a:rect l="l" t="t" r="r" b="b"/>
            <a:pathLst>
              <a:path h="5076190">
                <a:moveTo>
                  <a:pt x="0" y="0"/>
                </a:moveTo>
                <a:lnTo>
                  <a:pt x="0" y="5075999"/>
                </a:lnTo>
              </a:path>
            </a:pathLst>
          </a:custGeom>
          <a:ln w="6096">
            <a:solidFill>
              <a:srgbClr val="2A2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5820" y="693419"/>
            <a:ext cx="2799587" cy="1511808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571746" y="2617723"/>
            <a:ext cx="85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-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2303" y="2585339"/>
            <a:ext cx="1694814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Anmeldung</a:t>
            </a:r>
            <a:r>
              <a:rPr sz="1800" b="1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83810" y="2996819"/>
            <a:ext cx="127254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0673" y="3029203"/>
            <a:ext cx="1069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muss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also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1746" y="3440683"/>
            <a:ext cx="2802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ergänzend</a:t>
            </a:r>
            <a:r>
              <a:rPr sz="1800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r>
              <a:rPr sz="18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Elternwille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71746" y="3852417"/>
            <a:ext cx="1382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entweder</a:t>
            </a:r>
            <a:r>
              <a:rPr sz="1800" spc="-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99607" y="3819778"/>
            <a:ext cx="157924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pädagogische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83810" y="4231259"/>
            <a:ext cx="2012314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Gesamtwürdigung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28003" y="4263897"/>
            <a:ext cx="930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oder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71746" y="4675378"/>
            <a:ext cx="134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Ergebnis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59983" y="4642739"/>
            <a:ext cx="132334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Kompetenz-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83810" y="5054219"/>
            <a:ext cx="98806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719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9"/>
              </a:spcBef>
            </a:pPr>
            <a:r>
              <a:rPr sz="1800" b="1" spc="-35" dirty="0">
                <a:solidFill>
                  <a:srgbClr val="2A2522"/>
                </a:solidFill>
                <a:latin typeface="Arial"/>
                <a:cs typeface="Arial"/>
              </a:rPr>
              <a:t>messung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01970" y="5087239"/>
            <a:ext cx="2127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r>
              <a:rPr sz="18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Empfehlung</a:t>
            </a:r>
            <a:r>
              <a:rPr sz="1800" spc="1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71746" y="5498693"/>
            <a:ext cx="313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 aussprechen.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39100" y="693419"/>
            <a:ext cx="0" cy="5076190"/>
          </a:xfrm>
          <a:custGeom>
            <a:avLst/>
            <a:gdLst/>
            <a:ahLst/>
            <a:cxnLst/>
            <a:rect l="l" t="t" r="r" b="b"/>
            <a:pathLst>
              <a:path h="5076190">
                <a:moveTo>
                  <a:pt x="0" y="0"/>
                </a:moveTo>
                <a:lnTo>
                  <a:pt x="0" y="5075999"/>
                </a:lnTo>
              </a:path>
            </a:pathLst>
          </a:custGeom>
          <a:ln w="6096">
            <a:solidFill>
              <a:srgbClr val="2A25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37920" y="537994"/>
            <a:ext cx="1629130" cy="1816559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8328659" y="5054219"/>
            <a:ext cx="1274445" cy="320040"/>
          </a:xfrm>
          <a:custGeom>
            <a:avLst/>
            <a:gdLst/>
            <a:ahLst/>
            <a:cxnLst/>
            <a:rect l="l" t="t" r="r" b="b"/>
            <a:pathLst>
              <a:path w="1274445" h="320039">
                <a:moveTo>
                  <a:pt x="1274063" y="0"/>
                </a:moveTo>
                <a:lnTo>
                  <a:pt x="0" y="0"/>
                </a:lnTo>
                <a:lnTo>
                  <a:pt x="0" y="320039"/>
                </a:lnTo>
                <a:lnTo>
                  <a:pt x="1274063" y="320039"/>
                </a:lnTo>
                <a:lnTo>
                  <a:pt x="127406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317230" y="2480564"/>
            <a:ext cx="328485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Falls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800" spc="-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nicht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so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ist,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kann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das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Kind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einem</a:t>
            </a:r>
            <a:r>
              <a:rPr sz="1800" spc="-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ausgewählten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37" name="object 37"/>
          <p:cNvSpPr txBox="1"/>
          <p:nvPr/>
        </p:nvSpPr>
        <p:spPr>
          <a:xfrm>
            <a:off x="8317230" y="3440683"/>
            <a:ext cx="18821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r>
              <a:rPr sz="1800" spc="-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einen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241280" y="3408298"/>
            <a:ext cx="144272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17230" y="3715257"/>
            <a:ext cx="30467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(Deutsch,</a:t>
            </a:r>
            <a:r>
              <a:rPr sz="1800" spc="2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Mathematik</a:t>
            </a:r>
            <a:r>
              <a:rPr sz="1800" spc="229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sowie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überfachliche</a:t>
            </a:r>
            <a:r>
              <a:rPr sz="1800" spc="3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Kompetenzen)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17230" y="4675378"/>
            <a:ext cx="1908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ablegen,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dann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267188" y="4642739"/>
            <a:ext cx="109474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endgültig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17230" y="5087239"/>
            <a:ext cx="1350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entscheidet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027633"/>
            <a:ext cx="1937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Niveaustufen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1459871" y="977048"/>
            <a:ext cx="456565" cy="1355090"/>
          </a:xfrm>
          <a:custGeom>
            <a:avLst/>
            <a:gdLst/>
            <a:ahLst/>
            <a:cxnLst/>
            <a:rect l="l" t="t" r="r" b="b"/>
            <a:pathLst>
              <a:path w="456565" h="1355089">
                <a:moveTo>
                  <a:pt x="0" y="0"/>
                </a:moveTo>
                <a:lnTo>
                  <a:pt x="0" y="1314068"/>
                </a:lnTo>
                <a:lnTo>
                  <a:pt x="177514" y="1355052"/>
                </a:lnTo>
                <a:lnTo>
                  <a:pt x="188667" y="1355052"/>
                </a:lnTo>
                <a:lnTo>
                  <a:pt x="188667" y="268615"/>
                </a:lnTo>
                <a:lnTo>
                  <a:pt x="428981" y="268615"/>
                </a:lnTo>
                <a:lnTo>
                  <a:pt x="407001" y="228347"/>
                </a:lnTo>
                <a:lnTo>
                  <a:pt x="382539" y="192117"/>
                </a:lnTo>
                <a:lnTo>
                  <a:pt x="355011" y="158369"/>
                </a:lnTo>
                <a:lnTo>
                  <a:pt x="324603" y="127307"/>
                </a:lnTo>
                <a:lnTo>
                  <a:pt x="291500" y="99135"/>
                </a:lnTo>
                <a:lnTo>
                  <a:pt x="255891" y="74058"/>
                </a:lnTo>
                <a:lnTo>
                  <a:pt x="217959" y="52279"/>
                </a:lnTo>
                <a:lnTo>
                  <a:pt x="177893" y="34002"/>
                </a:lnTo>
                <a:lnTo>
                  <a:pt x="135878" y="19432"/>
                </a:lnTo>
                <a:lnTo>
                  <a:pt x="92099" y="8772"/>
                </a:lnTo>
                <a:lnTo>
                  <a:pt x="46745" y="2227"/>
                </a:lnTo>
                <a:lnTo>
                  <a:pt x="0" y="0"/>
                </a:lnTo>
                <a:close/>
              </a:path>
              <a:path w="456565" h="1355089">
                <a:moveTo>
                  <a:pt x="428981" y="268615"/>
                </a:moveTo>
                <a:lnTo>
                  <a:pt x="188667" y="268615"/>
                </a:lnTo>
                <a:lnTo>
                  <a:pt x="224323" y="302445"/>
                </a:lnTo>
                <a:lnTo>
                  <a:pt x="252661" y="342179"/>
                </a:lnTo>
                <a:lnTo>
                  <a:pt x="273332" y="386780"/>
                </a:lnTo>
                <a:lnTo>
                  <a:pt x="285990" y="435211"/>
                </a:lnTo>
                <a:lnTo>
                  <a:pt x="290286" y="486434"/>
                </a:lnTo>
                <a:lnTo>
                  <a:pt x="456275" y="486434"/>
                </a:lnTo>
                <a:lnTo>
                  <a:pt x="456275" y="338330"/>
                </a:lnTo>
                <a:lnTo>
                  <a:pt x="445981" y="307439"/>
                </a:lnTo>
                <a:lnTo>
                  <a:pt x="428981" y="268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24059" y="882714"/>
            <a:ext cx="479425" cy="1449705"/>
          </a:xfrm>
          <a:custGeom>
            <a:avLst/>
            <a:gdLst/>
            <a:ahLst/>
            <a:cxnLst/>
            <a:rect l="l" t="t" r="r" b="b"/>
            <a:pathLst>
              <a:path w="479425" h="1449705">
                <a:moveTo>
                  <a:pt x="478905" y="0"/>
                </a:moveTo>
                <a:lnTo>
                  <a:pt x="429283" y="2429"/>
                </a:lnTo>
                <a:lnTo>
                  <a:pt x="381245" y="9569"/>
                </a:lnTo>
                <a:lnTo>
                  <a:pt x="335014" y="21195"/>
                </a:lnTo>
                <a:lnTo>
                  <a:pt x="290812" y="37086"/>
                </a:lnTo>
                <a:lnTo>
                  <a:pt x="248865" y="57017"/>
                </a:lnTo>
                <a:lnTo>
                  <a:pt x="209393" y="80765"/>
                </a:lnTo>
                <a:lnTo>
                  <a:pt x="172622" y="108108"/>
                </a:lnTo>
                <a:lnTo>
                  <a:pt x="138774" y="138821"/>
                </a:lnTo>
                <a:lnTo>
                  <a:pt x="108071" y="172683"/>
                </a:lnTo>
                <a:lnTo>
                  <a:pt x="80738" y="209469"/>
                </a:lnTo>
                <a:lnTo>
                  <a:pt x="56998" y="248957"/>
                </a:lnTo>
                <a:lnTo>
                  <a:pt x="37074" y="290923"/>
                </a:lnTo>
                <a:lnTo>
                  <a:pt x="21189" y="335144"/>
                </a:lnTo>
                <a:lnTo>
                  <a:pt x="9566" y="381397"/>
                </a:lnTo>
                <a:lnTo>
                  <a:pt x="2428" y="429458"/>
                </a:lnTo>
                <a:lnTo>
                  <a:pt x="0" y="479105"/>
                </a:lnTo>
                <a:lnTo>
                  <a:pt x="188657" y="479105"/>
                </a:lnTo>
                <a:lnTo>
                  <a:pt x="192895" y="428589"/>
                </a:lnTo>
                <a:lnTo>
                  <a:pt x="205145" y="381552"/>
                </a:lnTo>
                <a:lnTo>
                  <a:pt x="224708" y="338001"/>
                </a:lnTo>
                <a:lnTo>
                  <a:pt x="250889" y="297940"/>
                </a:lnTo>
                <a:lnTo>
                  <a:pt x="282990" y="261374"/>
                </a:lnTo>
                <a:lnTo>
                  <a:pt x="282990" y="1449386"/>
                </a:lnTo>
                <a:lnTo>
                  <a:pt x="294571" y="1449386"/>
                </a:lnTo>
                <a:lnTo>
                  <a:pt x="478905" y="1408402"/>
                </a:lnTo>
                <a:lnTo>
                  <a:pt x="478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87546" y="1463482"/>
            <a:ext cx="196215" cy="868680"/>
          </a:xfrm>
          <a:custGeom>
            <a:avLst/>
            <a:gdLst/>
            <a:ahLst/>
            <a:cxnLst/>
            <a:rect l="l" t="t" r="r" b="b"/>
            <a:pathLst>
              <a:path w="196215" h="868680">
                <a:moveTo>
                  <a:pt x="195943" y="0"/>
                </a:moveTo>
                <a:lnTo>
                  <a:pt x="0" y="0"/>
                </a:lnTo>
                <a:lnTo>
                  <a:pt x="0" y="868618"/>
                </a:lnTo>
                <a:lnTo>
                  <a:pt x="11582" y="868618"/>
                </a:lnTo>
                <a:lnTo>
                  <a:pt x="195943" y="827633"/>
                </a:lnTo>
                <a:lnTo>
                  <a:pt x="1959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97298" y="1557865"/>
            <a:ext cx="196215" cy="774700"/>
          </a:xfrm>
          <a:custGeom>
            <a:avLst/>
            <a:gdLst/>
            <a:ahLst/>
            <a:cxnLst/>
            <a:rect l="l" t="t" r="r" b="b"/>
            <a:pathLst>
              <a:path w="196215" h="774700">
                <a:moveTo>
                  <a:pt x="195914" y="0"/>
                </a:moveTo>
                <a:lnTo>
                  <a:pt x="0" y="0"/>
                </a:lnTo>
                <a:lnTo>
                  <a:pt x="0" y="774235"/>
                </a:lnTo>
                <a:lnTo>
                  <a:pt x="11580" y="774235"/>
                </a:lnTo>
                <a:lnTo>
                  <a:pt x="195914" y="733251"/>
                </a:lnTo>
                <a:lnTo>
                  <a:pt x="1959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89107" y="301942"/>
            <a:ext cx="1059815" cy="2030730"/>
          </a:xfrm>
          <a:custGeom>
            <a:avLst/>
            <a:gdLst/>
            <a:ahLst/>
            <a:cxnLst/>
            <a:rect l="l" t="t" r="r" b="b"/>
            <a:pathLst>
              <a:path w="1059815" h="2030730">
                <a:moveTo>
                  <a:pt x="384568" y="188671"/>
                </a:moveTo>
                <a:lnTo>
                  <a:pt x="379425" y="143954"/>
                </a:lnTo>
                <a:lnTo>
                  <a:pt x="364769" y="103682"/>
                </a:lnTo>
                <a:lnTo>
                  <a:pt x="341731" y="68732"/>
                </a:lnTo>
                <a:lnTo>
                  <a:pt x="311467" y="39992"/>
                </a:lnTo>
                <a:lnTo>
                  <a:pt x="275107" y="18364"/>
                </a:lnTo>
                <a:lnTo>
                  <a:pt x="233794" y="4737"/>
                </a:lnTo>
                <a:lnTo>
                  <a:pt x="188658" y="0"/>
                </a:lnTo>
                <a:lnTo>
                  <a:pt x="139433" y="6413"/>
                </a:lnTo>
                <a:lnTo>
                  <a:pt x="94627" y="24726"/>
                </a:lnTo>
                <a:lnTo>
                  <a:pt x="56261" y="53530"/>
                </a:lnTo>
                <a:lnTo>
                  <a:pt x="26352" y="91389"/>
                </a:lnTo>
                <a:lnTo>
                  <a:pt x="6921" y="136906"/>
                </a:lnTo>
                <a:lnTo>
                  <a:pt x="0" y="188671"/>
                </a:lnTo>
                <a:lnTo>
                  <a:pt x="5118" y="233819"/>
                </a:lnTo>
                <a:lnTo>
                  <a:pt x="19634" y="275170"/>
                </a:lnTo>
                <a:lnTo>
                  <a:pt x="42291" y="311581"/>
                </a:lnTo>
                <a:lnTo>
                  <a:pt x="71780" y="341884"/>
                </a:lnTo>
                <a:lnTo>
                  <a:pt x="106857" y="364947"/>
                </a:lnTo>
                <a:lnTo>
                  <a:pt x="146240" y="379628"/>
                </a:lnTo>
                <a:lnTo>
                  <a:pt x="188658" y="384771"/>
                </a:lnTo>
                <a:lnTo>
                  <a:pt x="233794" y="379628"/>
                </a:lnTo>
                <a:lnTo>
                  <a:pt x="275107" y="364947"/>
                </a:lnTo>
                <a:lnTo>
                  <a:pt x="311467" y="341884"/>
                </a:lnTo>
                <a:lnTo>
                  <a:pt x="341731" y="311581"/>
                </a:lnTo>
                <a:lnTo>
                  <a:pt x="364769" y="275170"/>
                </a:lnTo>
                <a:lnTo>
                  <a:pt x="379425" y="233819"/>
                </a:lnTo>
                <a:lnTo>
                  <a:pt x="384568" y="188671"/>
                </a:lnTo>
                <a:close/>
              </a:path>
              <a:path w="1059815" h="2030730">
                <a:moveTo>
                  <a:pt x="674852" y="0"/>
                </a:moveTo>
                <a:lnTo>
                  <a:pt x="478942" y="0"/>
                </a:lnTo>
                <a:lnTo>
                  <a:pt x="478942" y="188671"/>
                </a:lnTo>
                <a:lnTo>
                  <a:pt x="474205" y="242836"/>
                </a:lnTo>
                <a:lnTo>
                  <a:pt x="460590" y="292938"/>
                </a:lnTo>
                <a:lnTo>
                  <a:pt x="438962" y="338455"/>
                </a:lnTo>
                <a:lnTo>
                  <a:pt x="410235" y="378891"/>
                </a:lnTo>
                <a:lnTo>
                  <a:pt x="375285" y="413740"/>
                </a:lnTo>
                <a:lnTo>
                  <a:pt x="335013" y="442480"/>
                </a:lnTo>
                <a:lnTo>
                  <a:pt x="290283" y="464616"/>
                </a:lnTo>
                <a:lnTo>
                  <a:pt x="290283" y="1989175"/>
                </a:lnTo>
                <a:lnTo>
                  <a:pt x="467791" y="2030171"/>
                </a:lnTo>
                <a:lnTo>
                  <a:pt x="478942" y="2030171"/>
                </a:lnTo>
                <a:lnTo>
                  <a:pt x="478942" y="580783"/>
                </a:lnTo>
                <a:lnTo>
                  <a:pt x="518147" y="547725"/>
                </a:lnTo>
                <a:lnTo>
                  <a:pt x="553415" y="511619"/>
                </a:lnTo>
                <a:lnTo>
                  <a:pt x="584555" y="472655"/>
                </a:lnTo>
                <a:lnTo>
                  <a:pt x="611390" y="431012"/>
                </a:lnTo>
                <a:lnTo>
                  <a:pt x="633768" y="386854"/>
                </a:lnTo>
                <a:lnTo>
                  <a:pt x="651471" y="340360"/>
                </a:lnTo>
                <a:lnTo>
                  <a:pt x="664337" y="291719"/>
                </a:lnTo>
                <a:lnTo>
                  <a:pt x="672198" y="241096"/>
                </a:lnTo>
                <a:lnTo>
                  <a:pt x="674852" y="188671"/>
                </a:lnTo>
                <a:lnTo>
                  <a:pt x="674852" y="0"/>
                </a:lnTo>
                <a:close/>
              </a:path>
              <a:path w="1059815" h="2030730">
                <a:moveTo>
                  <a:pt x="769137" y="1255928"/>
                </a:moveTo>
                <a:lnTo>
                  <a:pt x="580466" y="1255928"/>
                </a:lnTo>
                <a:lnTo>
                  <a:pt x="580466" y="1989175"/>
                </a:lnTo>
                <a:lnTo>
                  <a:pt x="757986" y="2030171"/>
                </a:lnTo>
                <a:lnTo>
                  <a:pt x="769137" y="2030171"/>
                </a:lnTo>
                <a:lnTo>
                  <a:pt x="769137" y="1255928"/>
                </a:lnTo>
                <a:close/>
              </a:path>
              <a:path w="1059815" h="2030730">
                <a:moveTo>
                  <a:pt x="1059421" y="384771"/>
                </a:moveTo>
                <a:lnTo>
                  <a:pt x="1054684" y="339610"/>
                </a:lnTo>
                <a:lnTo>
                  <a:pt x="1041069" y="298259"/>
                </a:lnTo>
                <a:lnTo>
                  <a:pt x="1019441" y="261861"/>
                </a:lnTo>
                <a:lnTo>
                  <a:pt x="990714" y="231559"/>
                </a:lnTo>
                <a:lnTo>
                  <a:pt x="955763" y="208495"/>
                </a:lnTo>
                <a:lnTo>
                  <a:pt x="915479" y="193814"/>
                </a:lnTo>
                <a:lnTo>
                  <a:pt x="870762" y="188671"/>
                </a:lnTo>
                <a:lnTo>
                  <a:pt x="825627" y="193814"/>
                </a:lnTo>
                <a:lnTo>
                  <a:pt x="784313" y="208495"/>
                </a:lnTo>
                <a:lnTo>
                  <a:pt x="747953" y="231559"/>
                </a:lnTo>
                <a:lnTo>
                  <a:pt x="717677" y="261861"/>
                </a:lnTo>
                <a:lnTo>
                  <a:pt x="694651" y="298259"/>
                </a:lnTo>
                <a:lnTo>
                  <a:pt x="679996" y="339610"/>
                </a:lnTo>
                <a:lnTo>
                  <a:pt x="674852" y="384771"/>
                </a:lnTo>
                <a:lnTo>
                  <a:pt x="679996" y="429895"/>
                </a:lnTo>
                <a:lnTo>
                  <a:pt x="694651" y="471220"/>
                </a:lnTo>
                <a:lnTo>
                  <a:pt x="717677" y="507606"/>
                </a:lnTo>
                <a:lnTo>
                  <a:pt x="747953" y="537895"/>
                </a:lnTo>
                <a:lnTo>
                  <a:pt x="784313" y="560959"/>
                </a:lnTo>
                <a:lnTo>
                  <a:pt x="825627" y="575627"/>
                </a:lnTo>
                <a:lnTo>
                  <a:pt x="870762" y="580783"/>
                </a:lnTo>
                <a:lnTo>
                  <a:pt x="915479" y="575627"/>
                </a:lnTo>
                <a:lnTo>
                  <a:pt x="955763" y="560959"/>
                </a:lnTo>
                <a:lnTo>
                  <a:pt x="990714" y="537895"/>
                </a:lnTo>
                <a:lnTo>
                  <a:pt x="1019441" y="507606"/>
                </a:lnTo>
                <a:lnTo>
                  <a:pt x="1041069" y="471220"/>
                </a:lnTo>
                <a:lnTo>
                  <a:pt x="1054684" y="429895"/>
                </a:lnTo>
                <a:lnTo>
                  <a:pt x="1059421" y="384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7041" y="396277"/>
            <a:ext cx="776605" cy="965835"/>
          </a:xfrm>
          <a:custGeom>
            <a:avLst/>
            <a:gdLst/>
            <a:ahLst/>
            <a:cxnLst/>
            <a:rect l="l" t="t" r="r" b="b"/>
            <a:pathLst>
              <a:path w="776604" h="965835">
                <a:moveTo>
                  <a:pt x="391845" y="195999"/>
                </a:moveTo>
                <a:lnTo>
                  <a:pt x="386702" y="150850"/>
                </a:lnTo>
                <a:lnTo>
                  <a:pt x="372046" y="109512"/>
                </a:lnTo>
                <a:lnTo>
                  <a:pt x="348996" y="73139"/>
                </a:lnTo>
                <a:lnTo>
                  <a:pt x="318731" y="42849"/>
                </a:lnTo>
                <a:lnTo>
                  <a:pt x="282359" y="19799"/>
                </a:lnTo>
                <a:lnTo>
                  <a:pt x="241046" y="5143"/>
                </a:lnTo>
                <a:lnTo>
                  <a:pt x="195922" y="0"/>
                </a:lnTo>
                <a:lnTo>
                  <a:pt x="150799" y="5143"/>
                </a:lnTo>
                <a:lnTo>
                  <a:pt x="109486" y="19799"/>
                </a:lnTo>
                <a:lnTo>
                  <a:pt x="73113" y="42849"/>
                </a:lnTo>
                <a:lnTo>
                  <a:pt x="42837" y="73139"/>
                </a:lnTo>
                <a:lnTo>
                  <a:pt x="19799" y="109512"/>
                </a:lnTo>
                <a:lnTo>
                  <a:pt x="5143" y="150850"/>
                </a:lnTo>
                <a:lnTo>
                  <a:pt x="0" y="195999"/>
                </a:lnTo>
                <a:lnTo>
                  <a:pt x="5143" y="238480"/>
                </a:lnTo>
                <a:lnTo>
                  <a:pt x="19799" y="277888"/>
                </a:lnTo>
                <a:lnTo>
                  <a:pt x="42837" y="312978"/>
                </a:lnTo>
                <a:lnTo>
                  <a:pt x="73113" y="342493"/>
                </a:lnTo>
                <a:lnTo>
                  <a:pt x="109486" y="365137"/>
                </a:lnTo>
                <a:lnTo>
                  <a:pt x="150799" y="379653"/>
                </a:lnTo>
                <a:lnTo>
                  <a:pt x="195922" y="384771"/>
                </a:lnTo>
                <a:lnTo>
                  <a:pt x="241046" y="379653"/>
                </a:lnTo>
                <a:lnTo>
                  <a:pt x="282359" y="365137"/>
                </a:lnTo>
                <a:lnTo>
                  <a:pt x="318731" y="342493"/>
                </a:lnTo>
                <a:lnTo>
                  <a:pt x="348996" y="312978"/>
                </a:lnTo>
                <a:lnTo>
                  <a:pt x="372046" y="277888"/>
                </a:lnTo>
                <a:lnTo>
                  <a:pt x="386702" y="238480"/>
                </a:lnTo>
                <a:lnTo>
                  <a:pt x="391845" y="195999"/>
                </a:lnTo>
                <a:close/>
              </a:path>
              <a:path w="776604" h="965835">
                <a:moveTo>
                  <a:pt x="776439" y="384771"/>
                </a:moveTo>
                <a:lnTo>
                  <a:pt x="729615" y="386994"/>
                </a:lnTo>
                <a:lnTo>
                  <a:pt x="684060" y="393547"/>
                </a:lnTo>
                <a:lnTo>
                  <a:pt x="639953" y="404202"/>
                </a:lnTo>
                <a:lnTo>
                  <a:pt x="597522" y="418769"/>
                </a:lnTo>
                <a:lnTo>
                  <a:pt x="556958" y="437045"/>
                </a:lnTo>
                <a:lnTo>
                  <a:pt x="518464" y="458825"/>
                </a:lnTo>
                <a:lnTo>
                  <a:pt x="482257" y="483908"/>
                </a:lnTo>
                <a:lnTo>
                  <a:pt x="448525" y="512076"/>
                </a:lnTo>
                <a:lnTo>
                  <a:pt x="417487" y="543140"/>
                </a:lnTo>
                <a:lnTo>
                  <a:pt x="389331" y="576884"/>
                </a:lnTo>
                <a:lnTo>
                  <a:pt x="364261" y="613117"/>
                </a:lnTo>
                <a:lnTo>
                  <a:pt x="342493" y="651624"/>
                </a:lnTo>
                <a:lnTo>
                  <a:pt x="324231" y="692213"/>
                </a:lnTo>
                <a:lnTo>
                  <a:pt x="309676" y="734669"/>
                </a:lnTo>
                <a:lnTo>
                  <a:pt x="299021" y="778789"/>
                </a:lnTo>
                <a:lnTo>
                  <a:pt x="292481" y="824369"/>
                </a:lnTo>
                <a:lnTo>
                  <a:pt x="290245" y="871220"/>
                </a:lnTo>
                <a:lnTo>
                  <a:pt x="290245" y="965542"/>
                </a:lnTo>
                <a:lnTo>
                  <a:pt x="486168" y="965542"/>
                </a:lnTo>
                <a:lnTo>
                  <a:pt x="486168" y="871220"/>
                </a:lnTo>
                <a:lnTo>
                  <a:pt x="489978" y="824268"/>
                </a:lnTo>
                <a:lnTo>
                  <a:pt x="501027" y="779678"/>
                </a:lnTo>
                <a:lnTo>
                  <a:pt x="518693" y="738047"/>
                </a:lnTo>
                <a:lnTo>
                  <a:pt x="542353" y="699985"/>
                </a:lnTo>
                <a:lnTo>
                  <a:pt x="571423" y="666102"/>
                </a:lnTo>
                <a:lnTo>
                  <a:pt x="605294" y="637019"/>
                </a:lnTo>
                <a:lnTo>
                  <a:pt x="643331" y="613321"/>
                </a:lnTo>
                <a:lnTo>
                  <a:pt x="684936" y="595655"/>
                </a:lnTo>
                <a:lnTo>
                  <a:pt x="729513" y="584593"/>
                </a:lnTo>
                <a:lnTo>
                  <a:pt x="776439" y="580771"/>
                </a:lnTo>
                <a:lnTo>
                  <a:pt x="776439" y="384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22768" y="1853057"/>
            <a:ext cx="1432560" cy="320040"/>
          </a:xfrm>
          <a:custGeom>
            <a:avLst/>
            <a:gdLst/>
            <a:ahLst/>
            <a:cxnLst/>
            <a:rect l="l" t="t" r="r" b="b"/>
            <a:pathLst>
              <a:path w="1432559" h="320039">
                <a:moveTo>
                  <a:pt x="1432559" y="0"/>
                </a:moveTo>
                <a:lnTo>
                  <a:pt x="0" y="0"/>
                </a:lnTo>
                <a:lnTo>
                  <a:pt x="0" y="320039"/>
                </a:lnTo>
                <a:lnTo>
                  <a:pt x="1432559" y="320039"/>
                </a:lnTo>
                <a:lnTo>
                  <a:pt x="143255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4786" y="1884934"/>
            <a:ext cx="4215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Schülerinnen</a:t>
            </a:r>
            <a:r>
              <a:rPr sz="18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Schüler</a:t>
            </a:r>
            <a:r>
              <a:rPr sz="1800" spc="1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lernen</a:t>
            </a: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11" name="object 11"/>
          <p:cNvSpPr txBox="1"/>
          <p:nvPr/>
        </p:nvSpPr>
        <p:spPr>
          <a:xfrm>
            <a:off x="5019421" y="1853057"/>
            <a:ext cx="43053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drei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2844" y="1884934"/>
            <a:ext cx="3436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unterschiedlichen</a:t>
            </a:r>
            <a:r>
              <a:rPr sz="1800" spc="2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Niveaustufen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7410" y="2483992"/>
            <a:ext cx="3629025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grundlegendes</a:t>
            </a:r>
            <a:r>
              <a:rPr sz="1800" b="1" spc="-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800" b="1" spc="-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270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b="1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800" b="1" spc="-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A2522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1952" y="2516251"/>
            <a:ext cx="1309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Wingdings"/>
                <a:cs typeface="Wingdings"/>
              </a:rPr>
              <a:t></a:t>
            </a:r>
            <a:r>
              <a:rPr sz="1800" spc="1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führt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96660" y="2483992"/>
            <a:ext cx="235204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Hauptschulabschluss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4786" y="2831719"/>
            <a:ext cx="8275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(wird</a:t>
            </a:r>
            <a:r>
              <a:rPr sz="1800" spc="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angeboten</a:t>
            </a: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Werkrealschule,</a:t>
            </a:r>
            <a:r>
              <a:rPr sz="1800" spc="1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r>
              <a:rPr sz="18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Gemeinschaftsschule)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7410" y="3430396"/>
            <a:ext cx="2996565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mittleres</a:t>
            </a:r>
            <a:r>
              <a:rPr sz="1800" b="1" spc="-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800" b="1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270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b="1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800" b="1" spc="-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2A2522"/>
                </a:solidFill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12996" y="3462908"/>
            <a:ext cx="1309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Wingdings"/>
                <a:cs typeface="Wingdings"/>
              </a:rPr>
              <a:t></a:t>
            </a:r>
            <a:r>
              <a:rPr sz="1800" spc="1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führt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zum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67704" y="3430396"/>
            <a:ext cx="217678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Realschulabschluss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786" y="3778377"/>
            <a:ext cx="652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(wird</a:t>
            </a:r>
            <a:r>
              <a:rPr sz="18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angeboten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Realschule</a:t>
            </a:r>
            <a:r>
              <a:rPr sz="18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Gemeinschaftsschule)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7410" y="4376801"/>
            <a:ext cx="319151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erweitertes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270" dirty="0">
                <a:solidFill>
                  <a:srgbClr val="2A2522"/>
                </a:solidFill>
                <a:latin typeface="Arial"/>
                <a:cs typeface="Arial"/>
              </a:rPr>
              <a:t>/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Niveau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A2522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12996" y="4409313"/>
            <a:ext cx="1197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Wingdings"/>
                <a:cs typeface="Wingdings"/>
              </a:rPr>
              <a:t></a:t>
            </a:r>
            <a:r>
              <a:rPr sz="1800" spc="15" dirty="0">
                <a:solidFill>
                  <a:srgbClr val="2A2522"/>
                </a:solidFill>
                <a:latin typeface="Times New Roman"/>
                <a:cs typeface="Times New Roman"/>
              </a:rPr>
              <a:t> 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führt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zur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56453" y="4376801"/>
            <a:ext cx="3947160" cy="3251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Allgemeinen </a:t>
            </a: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Hochschulreife</a:t>
            </a:r>
            <a:r>
              <a:rPr sz="1800" b="1" spc="-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(Abitur)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4786" y="4725161"/>
            <a:ext cx="711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(wird</a:t>
            </a:r>
            <a:r>
              <a:rPr sz="1800" spc="7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angeboten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Gemeinschaftsschule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dem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Gymnasium)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74206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Potenzialtest</a:t>
            </a:r>
            <a:r>
              <a:rPr sz="2400" spc="-100" dirty="0"/>
              <a:t> </a:t>
            </a:r>
            <a:r>
              <a:rPr sz="2400" dirty="0"/>
              <a:t>für</a:t>
            </a:r>
            <a:r>
              <a:rPr sz="2400" spc="-85" dirty="0"/>
              <a:t> </a:t>
            </a:r>
            <a:r>
              <a:rPr sz="2400" dirty="0"/>
              <a:t>den</a:t>
            </a:r>
            <a:r>
              <a:rPr sz="2400" spc="-80" dirty="0"/>
              <a:t> </a:t>
            </a:r>
            <a:r>
              <a:rPr sz="2400" spc="-10" dirty="0"/>
              <a:t>Übergang</a:t>
            </a:r>
            <a:r>
              <a:rPr sz="2400" spc="-100" dirty="0"/>
              <a:t> </a:t>
            </a:r>
            <a:r>
              <a:rPr sz="2400" dirty="0"/>
              <a:t>auf</a:t>
            </a:r>
            <a:r>
              <a:rPr sz="2400" spc="-75" dirty="0"/>
              <a:t> </a:t>
            </a:r>
            <a:r>
              <a:rPr sz="2400" dirty="0"/>
              <a:t>das</a:t>
            </a:r>
            <a:r>
              <a:rPr sz="2400" spc="-75" dirty="0"/>
              <a:t> </a:t>
            </a:r>
            <a:r>
              <a:rPr sz="2400" spc="-10" dirty="0"/>
              <a:t>Gymnasium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9928212" y="448309"/>
            <a:ext cx="810260" cy="628650"/>
          </a:xfrm>
          <a:custGeom>
            <a:avLst/>
            <a:gdLst/>
            <a:ahLst/>
            <a:cxnLst/>
            <a:rect l="l" t="t" r="r" b="b"/>
            <a:pathLst>
              <a:path w="810259" h="628650">
                <a:moveTo>
                  <a:pt x="539965" y="452602"/>
                </a:moveTo>
                <a:lnTo>
                  <a:pt x="490258" y="449287"/>
                </a:lnTo>
                <a:lnTo>
                  <a:pt x="442658" y="439648"/>
                </a:lnTo>
                <a:lnTo>
                  <a:pt x="397586" y="424091"/>
                </a:lnTo>
                <a:lnTo>
                  <a:pt x="355473" y="403047"/>
                </a:lnTo>
                <a:lnTo>
                  <a:pt x="316738" y="376936"/>
                </a:lnTo>
                <a:lnTo>
                  <a:pt x="281787" y="346189"/>
                </a:lnTo>
                <a:lnTo>
                  <a:pt x="251066" y="311213"/>
                </a:lnTo>
                <a:lnTo>
                  <a:pt x="224980" y="272427"/>
                </a:lnTo>
                <a:lnTo>
                  <a:pt x="203962" y="230276"/>
                </a:lnTo>
                <a:lnTo>
                  <a:pt x="188417" y="185166"/>
                </a:lnTo>
                <a:lnTo>
                  <a:pt x="178790" y="137528"/>
                </a:lnTo>
                <a:lnTo>
                  <a:pt x="175488" y="87769"/>
                </a:lnTo>
                <a:lnTo>
                  <a:pt x="0" y="128384"/>
                </a:lnTo>
                <a:lnTo>
                  <a:pt x="5778" y="176644"/>
                </a:lnTo>
                <a:lnTo>
                  <a:pt x="15836" y="223583"/>
                </a:lnTo>
                <a:lnTo>
                  <a:pt x="29959" y="268998"/>
                </a:lnTo>
                <a:lnTo>
                  <a:pt x="47967" y="312661"/>
                </a:lnTo>
                <a:lnTo>
                  <a:pt x="69621" y="354393"/>
                </a:lnTo>
                <a:lnTo>
                  <a:pt x="94729" y="393966"/>
                </a:lnTo>
                <a:lnTo>
                  <a:pt x="123088" y="431177"/>
                </a:lnTo>
                <a:lnTo>
                  <a:pt x="154482" y="465836"/>
                </a:lnTo>
                <a:lnTo>
                  <a:pt x="188722" y="497713"/>
                </a:lnTo>
                <a:lnTo>
                  <a:pt x="225590" y="526618"/>
                </a:lnTo>
                <a:lnTo>
                  <a:pt x="264883" y="552335"/>
                </a:lnTo>
                <a:lnTo>
                  <a:pt x="306387" y="574662"/>
                </a:lnTo>
                <a:lnTo>
                  <a:pt x="349910" y="593394"/>
                </a:lnTo>
                <a:lnTo>
                  <a:pt x="395224" y="608317"/>
                </a:lnTo>
                <a:lnTo>
                  <a:pt x="442150" y="619239"/>
                </a:lnTo>
                <a:lnTo>
                  <a:pt x="490461" y="625944"/>
                </a:lnTo>
                <a:lnTo>
                  <a:pt x="539965" y="628230"/>
                </a:lnTo>
                <a:lnTo>
                  <a:pt x="539965" y="452602"/>
                </a:lnTo>
                <a:close/>
              </a:path>
              <a:path w="810259" h="628650">
                <a:moveTo>
                  <a:pt x="809929" y="182372"/>
                </a:moveTo>
                <a:lnTo>
                  <a:pt x="803452" y="133680"/>
                </a:lnTo>
                <a:lnTo>
                  <a:pt x="785177" y="90055"/>
                </a:lnTo>
                <a:lnTo>
                  <a:pt x="756780" y="53187"/>
                </a:lnTo>
                <a:lnTo>
                  <a:pt x="719950" y="24765"/>
                </a:lnTo>
                <a:lnTo>
                  <a:pt x="676363" y="6477"/>
                </a:lnTo>
                <a:lnTo>
                  <a:pt x="627710" y="0"/>
                </a:lnTo>
                <a:lnTo>
                  <a:pt x="579056" y="6477"/>
                </a:lnTo>
                <a:lnTo>
                  <a:pt x="535470" y="24765"/>
                </a:lnTo>
                <a:lnTo>
                  <a:pt x="498627" y="53187"/>
                </a:lnTo>
                <a:lnTo>
                  <a:pt x="470217" y="90055"/>
                </a:lnTo>
                <a:lnTo>
                  <a:pt x="451942" y="133680"/>
                </a:lnTo>
                <a:lnTo>
                  <a:pt x="445465" y="182372"/>
                </a:lnTo>
                <a:lnTo>
                  <a:pt x="451942" y="228231"/>
                </a:lnTo>
                <a:lnTo>
                  <a:pt x="470217" y="269951"/>
                </a:lnTo>
                <a:lnTo>
                  <a:pt x="498627" y="305663"/>
                </a:lnTo>
                <a:lnTo>
                  <a:pt x="535470" y="333489"/>
                </a:lnTo>
                <a:lnTo>
                  <a:pt x="579056" y="351561"/>
                </a:lnTo>
                <a:lnTo>
                  <a:pt x="627710" y="358000"/>
                </a:lnTo>
                <a:lnTo>
                  <a:pt x="676363" y="351561"/>
                </a:lnTo>
                <a:lnTo>
                  <a:pt x="719950" y="333489"/>
                </a:lnTo>
                <a:lnTo>
                  <a:pt x="756780" y="305663"/>
                </a:lnTo>
                <a:lnTo>
                  <a:pt x="785177" y="269951"/>
                </a:lnTo>
                <a:lnTo>
                  <a:pt x="803452" y="228231"/>
                </a:lnTo>
                <a:lnTo>
                  <a:pt x="809929" y="1823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43672" y="900900"/>
            <a:ext cx="182880" cy="270510"/>
          </a:xfrm>
          <a:custGeom>
            <a:avLst/>
            <a:gdLst/>
            <a:ahLst/>
            <a:cxnLst/>
            <a:rect l="l" t="t" r="r" b="b"/>
            <a:pathLst>
              <a:path w="182879" h="270509">
                <a:moveTo>
                  <a:pt x="182264" y="0"/>
                </a:moveTo>
                <a:lnTo>
                  <a:pt x="0" y="0"/>
                </a:lnTo>
                <a:lnTo>
                  <a:pt x="0" y="270136"/>
                </a:lnTo>
                <a:lnTo>
                  <a:pt x="182264" y="270136"/>
                </a:lnTo>
                <a:lnTo>
                  <a:pt x="182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95867" y="900900"/>
            <a:ext cx="182245" cy="270510"/>
          </a:xfrm>
          <a:custGeom>
            <a:avLst/>
            <a:gdLst/>
            <a:ahLst/>
            <a:cxnLst/>
            <a:rect l="l" t="t" r="r" b="b"/>
            <a:pathLst>
              <a:path w="182245" h="270509">
                <a:moveTo>
                  <a:pt x="182228" y="0"/>
                </a:moveTo>
                <a:lnTo>
                  <a:pt x="0" y="0"/>
                </a:lnTo>
                <a:lnTo>
                  <a:pt x="0" y="270136"/>
                </a:lnTo>
                <a:lnTo>
                  <a:pt x="182228" y="270136"/>
                </a:lnTo>
                <a:lnTo>
                  <a:pt x="182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53591" y="900900"/>
            <a:ext cx="182880" cy="270510"/>
          </a:xfrm>
          <a:custGeom>
            <a:avLst/>
            <a:gdLst/>
            <a:ahLst/>
            <a:cxnLst/>
            <a:rect l="l" t="t" r="r" b="b"/>
            <a:pathLst>
              <a:path w="182879" h="270509">
                <a:moveTo>
                  <a:pt x="182318" y="0"/>
                </a:moveTo>
                <a:lnTo>
                  <a:pt x="0" y="0"/>
                </a:lnTo>
                <a:lnTo>
                  <a:pt x="0" y="270136"/>
                </a:lnTo>
                <a:lnTo>
                  <a:pt x="182318" y="270136"/>
                </a:lnTo>
                <a:lnTo>
                  <a:pt x="1823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35909" y="1529067"/>
            <a:ext cx="182245" cy="540385"/>
          </a:xfrm>
          <a:custGeom>
            <a:avLst/>
            <a:gdLst/>
            <a:ahLst/>
            <a:cxnLst/>
            <a:rect l="l" t="t" r="r" b="b"/>
            <a:pathLst>
              <a:path w="182245" h="540385">
                <a:moveTo>
                  <a:pt x="182228" y="0"/>
                </a:moveTo>
                <a:lnTo>
                  <a:pt x="0" y="0"/>
                </a:lnTo>
                <a:lnTo>
                  <a:pt x="0" y="540370"/>
                </a:lnTo>
                <a:lnTo>
                  <a:pt x="182228" y="499845"/>
                </a:lnTo>
                <a:lnTo>
                  <a:pt x="182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03702" y="1529067"/>
            <a:ext cx="182245" cy="540385"/>
          </a:xfrm>
          <a:custGeom>
            <a:avLst/>
            <a:gdLst/>
            <a:ahLst/>
            <a:cxnLst/>
            <a:rect l="l" t="t" r="r" b="b"/>
            <a:pathLst>
              <a:path w="182245" h="540385">
                <a:moveTo>
                  <a:pt x="182237" y="0"/>
                </a:moveTo>
                <a:lnTo>
                  <a:pt x="0" y="0"/>
                </a:lnTo>
                <a:lnTo>
                  <a:pt x="0" y="540370"/>
                </a:lnTo>
                <a:lnTo>
                  <a:pt x="182237" y="499845"/>
                </a:lnTo>
                <a:lnTo>
                  <a:pt x="182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15954" y="1258895"/>
            <a:ext cx="1890395" cy="182880"/>
          </a:xfrm>
          <a:custGeom>
            <a:avLst/>
            <a:gdLst/>
            <a:ahLst/>
            <a:cxnLst/>
            <a:rect l="l" t="t" r="r" b="b"/>
            <a:pathLst>
              <a:path w="1890395" h="182880">
                <a:moveTo>
                  <a:pt x="1889886" y="0"/>
                </a:moveTo>
                <a:lnTo>
                  <a:pt x="0" y="0"/>
                </a:lnTo>
                <a:lnTo>
                  <a:pt x="0" y="182357"/>
                </a:lnTo>
                <a:lnTo>
                  <a:pt x="1889886" y="182357"/>
                </a:lnTo>
                <a:lnTo>
                  <a:pt x="18898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83660" y="448307"/>
            <a:ext cx="364490" cy="358140"/>
          </a:xfrm>
          <a:custGeom>
            <a:avLst/>
            <a:gdLst/>
            <a:ahLst/>
            <a:cxnLst/>
            <a:rect l="l" t="t" r="r" b="b"/>
            <a:pathLst>
              <a:path w="364490" h="358140">
                <a:moveTo>
                  <a:pt x="182228" y="0"/>
                </a:moveTo>
                <a:lnTo>
                  <a:pt x="133570" y="6471"/>
                </a:lnTo>
                <a:lnTo>
                  <a:pt x="89980" y="24761"/>
                </a:lnTo>
                <a:lnTo>
                  <a:pt x="53142" y="53182"/>
                </a:lnTo>
                <a:lnTo>
                  <a:pt x="24742" y="90048"/>
                </a:lnTo>
                <a:lnTo>
                  <a:pt x="6466" y="133672"/>
                </a:lnTo>
                <a:lnTo>
                  <a:pt x="0" y="182366"/>
                </a:lnTo>
                <a:lnTo>
                  <a:pt x="6466" y="228222"/>
                </a:lnTo>
                <a:lnTo>
                  <a:pt x="24742" y="269943"/>
                </a:lnTo>
                <a:lnTo>
                  <a:pt x="53142" y="305654"/>
                </a:lnTo>
                <a:lnTo>
                  <a:pt x="89980" y="333483"/>
                </a:lnTo>
                <a:lnTo>
                  <a:pt x="133570" y="351555"/>
                </a:lnTo>
                <a:lnTo>
                  <a:pt x="182228" y="357995"/>
                </a:lnTo>
                <a:lnTo>
                  <a:pt x="230885" y="351555"/>
                </a:lnTo>
                <a:lnTo>
                  <a:pt x="274476" y="333483"/>
                </a:lnTo>
                <a:lnTo>
                  <a:pt x="311314" y="305654"/>
                </a:lnTo>
                <a:lnTo>
                  <a:pt x="339713" y="269943"/>
                </a:lnTo>
                <a:lnTo>
                  <a:pt x="357989" y="228222"/>
                </a:lnTo>
                <a:lnTo>
                  <a:pt x="364456" y="182366"/>
                </a:lnTo>
                <a:lnTo>
                  <a:pt x="357989" y="133672"/>
                </a:lnTo>
                <a:lnTo>
                  <a:pt x="339713" y="90048"/>
                </a:lnTo>
                <a:lnTo>
                  <a:pt x="311314" y="53182"/>
                </a:lnTo>
                <a:lnTo>
                  <a:pt x="274476" y="24761"/>
                </a:lnTo>
                <a:lnTo>
                  <a:pt x="230885" y="6471"/>
                </a:lnTo>
                <a:lnTo>
                  <a:pt x="182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6068" y="4271645"/>
            <a:ext cx="3035935" cy="320040"/>
          </a:xfrm>
          <a:custGeom>
            <a:avLst/>
            <a:gdLst/>
            <a:ahLst/>
            <a:cxnLst/>
            <a:rect l="l" t="t" r="r" b="b"/>
            <a:pathLst>
              <a:path w="3035934" h="320039">
                <a:moveTo>
                  <a:pt x="3035807" y="0"/>
                </a:moveTo>
                <a:lnTo>
                  <a:pt x="0" y="0"/>
                </a:lnTo>
                <a:lnTo>
                  <a:pt x="0" y="320039"/>
                </a:lnTo>
                <a:lnTo>
                  <a:pt x="3035807" y="320039"/>
                </a:lnTo>
                <a:lnTo>
                  <a:pt x="30358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7686" y="1464309"/>
            <a:ext cx="7406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Kann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keine</a:t>
            </a:r>
            <a:r>
              <a:rPr sz="1800" spc="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Empfehlung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r>
              <a:rPr sz="1800" spc="6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Gymnasium</a:t>
            </a:r>
            <a:r>
              <a:rPr sz="1800" spc="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ausgesprochen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werden,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13" name="object 13"/>
          <p:cNvSpPr txBox="1"/>
          <p:nvPr/>
        </p:nvSpPr>
        <p:spPr>
          <a:xfrm>
            <a:off x="1382649" y="1779778"/>
            <a:ext cx="771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ist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eine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98497" y="1747901"/>
            <a:ext cx="2997835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Teilnahme</a:t>
            </a:r>
            <a:r>
              <a:rPr sz="1800" b="1" spc="-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am</a:t>
            </a:r>
            <a:r>
              <a:rPr sz="1800" b="1" spc="-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40528" y="1779778"/>
            <a:ext cx="911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möglich.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7686" y="2411095"/>
            <a:ext cx="3663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Ergebnis</a:t>
            </a: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des</a:t>
            </a:r>
            <a:r>
              <a:rPr sz="1800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Potenzialtests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7584" y="2378836"/>
            <a:ext cx="393827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355"/>
              </a:spcBef>
            </a:pP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entscheidet</a:t>
            </a:r>
            <a:r>
              <a:rPr sz="1800" b="1" spc="-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dann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abschließend</a:t>
            </a:r>
            <a:r>
              <a:rPr sz="1800" b="1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A2522"/>
                </a:solidFill>
                <a:latin typeface="Arial"/>
                <a:cs typeface="Arial"/>
              </a:rPr>
              <a:t>über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95349" y="2698876"/>
            <a:ext cx="5015865" cy="31559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b="1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Möglichkeit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Aufnahme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am</a:t>
            </a:r>
            <a:r>
              <a:rPr sz="1800" b="1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A2522"/>
                </a:solidFill>
                <a:latin typeface="Arial"/>
                <a:cs typeface="Arial"/>
              </a:rPr>
              <a:t>Gymnasium.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7686" y="3316605"/>
            <a:ext cx="825754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14999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Test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65" dirty="0">
                <a:solidFill>
                  <a:srgbClr val="2A2522"/>
                </a:solidFill>
                <a:latin typeface="Arial"/>
                <a:cs typeface="Arial"/>
              </a:rPr>
              <a:t>wird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vom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Institut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55" dirty="0">
                <a:solidFill>
                  <a:srgbClr val="2A2522"/>
                </a:solidFill>
                <a:latin typeface="Arial"/>
                <a:cs typeface="Arial"/>
              </a:rPr>
              <a:t>für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Bildungsanalysen</a:t>
            </a:r>
            <a:r>
              <a:rPr sz="1800" spc="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Baden-Württemberg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(IBBW)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wissenschaftlicher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Grundlage</a:t>
            </a:r>
            <a:r>
              <a:rPr sz="1800" spc="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erstellt.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7686" y="4304157"/>
            <a:ext cx="1795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sz="1800" spc="-30" dirty="0">
                <a:solidFill>
                  <a:srgbClr val="2A2522"/>
                </a:solidFill>
                <a:latin typeface="Arial"/>
                <a:cs typeface="Arial"/>
              </a:rPr>
              <a:t>Er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umfasst</a:t>
            </a: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7636" y="4271645"/>
            <a:ext cx="355727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Fächer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Mathematik</a:t>
            </a:r>
            <a:r>
              <a:rPr sz="1800" b="1" spc="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und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Deutsch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82841" y="4304157"/>
            <a:ext cx="3773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sowie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überfachliche</a:t>
            </a:r>
            <a:r>
              <a:rPr sz="1800" b="1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Kompetenzen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7686" y="4935473"/>
            <a:ext cx="267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297180" algn="l"/>
              </a:tabLst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Potenzialtest</a:t>
            </a:r>
            <a:r>
              <a:rPr sz="18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kann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23080" y="4902580"/>
            <a:ext cx="438023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allen</a:t>
            </a:r>
            <a:r>
              <a:rPr sz="1800" b="1" spc="-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allgemein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bildenden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A2522"/>
                </a:solidFill>
                <a:latin typeface="Arial"/>
                <a:cs typeface="Arial"/>
              </a:rPr>
              <a:t>Gymnasien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47633" y="4935473"/>
            <a:ext cx="184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2A2522"/>
                </a:solidFill>
                <a:latin typeface="Arial"/>
                <a:cs typeface="Arial"/>
              </a:rPr>
              <a:t>abgelegt</a:t>
            </a:r>
            <a:r>
              <a:rPr sz="1800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werden.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4786" y="5566359"/>
            <a:ext cx="679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Weitere</a:t>
            </a:r>
            <a:r>
              <a:rPr sz="1800" spc="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Informationen</a:t>
            </a:r>
            <a:r>
              <a:rPr sz="1800" spc="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werden</a:t>
            </a:r>
            <a:r>
              <a:rPr sz="1800" spc="114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rechtzeitig</a:t>
            </a:r>
            <a:r>
              <a:rPr sz="1800" spc="1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zur</a:t>
            </a:r>
            <a:r>
              <a:rPr sz="1800" spc="1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Verfügung</a:t>
            </a:r>
            <a:r>
              <a:rPr sz="1800" spc="17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gestellt.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67892"/>
            <a:ext cx="287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Zeitlicher</a:t>
            </a:r>
            <a:r>
              <a:rPr sz="2400" spc="-25" dirty="0"/>
              <a:t> </a:t>
            </a:r>
            <a:r>
              <a:rPr sz="2400" spc="-10" dirty="0"/>
              <a:t>Überblick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8180831" y="1484375"/>
            <a:ext cx="3639820" cy="4465320"/>
            <a:chOff x="8180831" y="1484375"/>
            <a:chExt cx="3639820" cy="4465320"/>
          </a:xfrm>
        </p:grpSpPr>
        <p:sp>
          <p:nvSpPr>
            <p:cNvPr id="4" name="object 4"/>
            <p:cNvSpPr/>
            <p:nvPr/>
          </p:nvSpPr>
          <p:spPr>
            <a:xfrm>
              <a:off x="8180831" y="1484375"/>
              <a:ext cx="3639820" cy="4465320"/>
            </a:xfrm>
            <a:custGeom>
              <a:avLst/>
              <a:gdLst/>
              <a:ahLst/>
              <a:cxnLst/>
              <a:rect l="l" t="t" r="r" b="b"/>
              <a:pathLst>
                <a:path w="3639820" h="4465320">
                  <a:moveTo>
                    <a:pt x="3639312" y="0"/>
                  </a:moveTo>
                  <a:lnTo>
                    <a:pt x="0" y="0"/>
                  </a:lnTo>
                  <a:lnTo>
                    <a:pt x="0" y="4465320"/>
                  </a:lnTo>
                  <a:lnTo>
                    <a:pt x="3639312" y="4465320"/>
                  </a:lnTo>
                  <a:lnTo>
                    <a:pt x="3639312" y="0"/>
                  </a:lnTo>
                  <a:close/>
                </a:path>
              </a:pathLst>
            </a:custGeom>
            <a:solidFill>
              <a:srgbClr val="D6D2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6270" y="2261107"/>
              <a:ext cx="1591310" cy="2844165"/>
            </a:xfrm>
            <a:custGeom>
              <a:avLst/>
              <a:gdLst/>
              <a:ahLst/>
              <a:cxnLst/>
              <a:rect l="l" t="t" r="r" b="b"/>
              <a:pathLst>
                <a:path w="1591309" h="2844165">
                  <a:moveTo>
                    <a:pt x="1117092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1117092" y="320040"/>
                  </a:lnTo>
                  <a:lnTo>
                    <a:pt x="1117092" y="0"/>
                  </a:lnTo>
                  <a:close/>
                </a:path>
                <a:path w="1591309" h="2844165">
                  <a:moveTo>
                    <a:pt x="1591056" y="2523756"/>
                  </a:moveTo>
                  <a:lnTo>
                    <a:pt x="0" y="2523756"/>
                  </a:lnTo>
                  <a:lnTo>
                    <a:pt x="0" y="2843784"/>
                  </a:lnTo>
                  <a:lnTo>
                    <a:pt x="1591056" y="2843784"/>
                  </a:lnTo>
                  <a:lnTo>
                    <a:pt x="1591056" y="252375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67410" y="2261235"/>
            <a:ext cx="3601720" cy="320040"/>
          </a:xfrm>
          <a:custGeom>
            <a:avLst/>
            <a:gdLst/>
            <a:ahLst/>
            <a:cxnLst/>
            <a:rect l="l" t="t" r="r" b="b"/>
            <a:pathLst>
              <a:path w="3601720" h="320039">
                <a:moveTo>
                  <a:pt x="3601212" y="0"/>
                </a:moveTo>
                <a:lnTo>
                  <a:pt x="0" y="0"/>
                </a:lnTo>
                <a:lnTo>
                  <a:pt x="0" y="320039"/>
                </a:lnTo>
                <a:lnTo>
                  <a:pt x="3601212" y="320039"/>
                </a:lnTo>
                <a:lnTo>
                  <a:pt x="360121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7410" y="4784978"/>
            <a:ext cx="5369560" cy="320040"/>
          </a:xfrm>
          <a:custGeom>
            <a:avLst/>
            <a:gdLst/>
            <a:ahLst/>
            <a:cxnLst/>
            <a:rect l="l" t="t" r="r" b="b"/>
            <a:pathLst>
              <a:path w="5369560" h="320039">
                <a:moveTo>
                  <a:pt x="5369052" y="0"/>
                </a:moveTo>
                <a:lnTo>
                  <a:pt x="0" y="0"/>
                </a:lnTo>
                <a:lnTo>
                  <a:pt x="0" y="320040"/>
                </a:lnTo>
                <a:lnTo>
                  <a:pt x="5369052" y="320040"/>
                </a:lnTo>
                <a:lnTo>
                  <a:pt x="536905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94944" y="1481327"/>
          <a:ext cx="11201400" cy="446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86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90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Informationsabend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800" spc="6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Grundschule</a:t>
                      </a:r>
                      <a:r>
                        <a:rPr sz="1800" spc="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mit</a:t>
                      </a:r>
                      <a:r>
                        <a:rPr sz="1800" spc="5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den</a:t>
                      </a:r>
                      <a:r>
                        <a:rPr sz="1800" spc="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weiterführenden</a:t>
                      </a:r>
                      <a:r>
                        <a:rPr sz="1800" spc="1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Schulen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Oktober</a:t>
                      </a:r>
                      <a:r>
                        <a:rPr sz="1800" spc="9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1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Dezember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b="1" spc="-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Kompass</a:t>
                      </a:r>
                      <a:r>
                        <a:rPr sz="1800" b="1" spc="-7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6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spc="-5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27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4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Kompetenzmessung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b="1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November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Erstellung</a:t>
                      </a:r>
                      <a:r>
                        <a:rPr sz="1800" spc="26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800" spc="204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Grundschulempfehlung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November</a:t>
                      </a:r>
                      <a:r>
                        <a:rPr sz="1800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1800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Januar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970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Beratung</a:t>
                      </a:r>
                      <a:r>
                        <a:rPr sz="1800" spc="14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800" spc="1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Eltern</a:t>
                      </a:r>
                      <a:r>
                        <a:rPr sz="1800" spc="15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durch</a:t>
                      </a:r>
                      <a:r>
                        <a:rPr sz="1800" spc="15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die</a:t>
                      </a:r>
                      <a:r>
                        <a:rPr sz="1800" spc="14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Grundschullehrkräfte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589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Dezember</a:t>
                      </a:r>
                      <a:r>
                        <a:rPr sz="1800" spc="-5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Januar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589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Ausgabe</a:t>
                      </a:r>
                      <a:r>
                        <a:rPr sz="1800" spc="14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800" spc="1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Halbjahresinformation</a:t>
                      </a:r>
                      <a:r>
                        <a:rPr sz="1800" spc="114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mit</a:t>
                      </a:r>
                      <a:r>
                        <a:rPr sz="1800" spc="1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der</a:t>
                      </a:r>
                      <a:r>
                        <a:rPr sz="1800" spc="114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Grundschulempfehlung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Ende</a:t>
                      </a:r>
                      <a:r>
                        <a:rPr sz="1800" spc="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9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800" spc="3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Schulhalbjahr</a:t>
                      </a:r>
                      <a:r>
                        <a:rPr sz="1800" spc="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2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7.</a:t>
                      </a:r>
                      <a:r>
                        <a:rPr sz="1800" spc="2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Februar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b="1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Potenzialtest</a:t>
                      </a:r>
                      <a:r>
                        <a:rPr sz="1800" b="1" spc="-10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für</a:t>
                      </a:r>
                      <a:r>
                        <a:rPr sz="1800" b="1" spc="-7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die</a:t>
                      </a:r>
                      <a:r>
                        <a:rPr sz="1800" b="1" spc="-7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Aufnahme</a:t>
                      </a:r>
                      <a:r>
                        <a:rPr sz="1800" b="1" spc="-9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b="1" spc="-7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das</a:t>
                      </a:r>
                      <a:r>
                        <a:rPr sz="1800" b="1" spc="-8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Gymnasium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b="1" spc="-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Februar</a:t>
                      </a:r>
                      <a:r>
                        <a:rPr sz="1800" b="1" spc="-7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27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7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März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800" spc="5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Anmeldung</a:t>
                      </a:r>
                      <a:r>
                        <a:rPr sz="1800" spc="4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800" spc="6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einer</a:t>
                      </a:r>
                      <a:r>
                        <a:rPr sz="1800" spc="45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weiterführenden</a:t>
                      </a:r>
                      <a:r>
                        <a:rPr sz="1800" spc="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Schule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065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800" spc="-20" dirty="0">
                          <a:solidFill>
                            <a:srgbClr val="2A2522"/>
                          </a:solidFill>
                          <a:latin typeface="Arial"/>
                          <a:cs typeface="Arial"/>
                        </a:rPr>
                        <a:t>März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0655" marB="0">
                    <a:lnT w="6350">
                      <a:solidFill>
                        <a:srgbClr val="2A2522"/>
                      </a:solidFill>
                      <a:prstDash val="solid"/>
                    </a:lnT>
                    <a:lnB w="6350">
                      <a:solidFill>
                        <a:srgbClr val="2A2522"/>
                      </a:solidFill>
                      <a:prstDash val="solid"/>
                    </a:lnB>
                    <a:solidFill>
                      <a:srgbClr val="D6D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420748"/>
            <a:ext cx="4846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Eltern</a:t>
            </a:r>
            <a:r>
              <a:rPr sz="2400" spc="-155" dirty="0"/>
              <a:t> </a:t>
            </a:r>
            <a:r>
              <a:rPr sz="2400" dirty="0"/>
              <a:t>und</a:t>
            </a:r>
            <a:r>
              <a:rPr sz="2400" spc="-155" dirty="0"/>
              <a:t> </a:t>
            </a:r>
            <a:r>
              <a:rPr sz="2400" spc="-10" dirty="0"/>
              <a:t>Erziehungsberechtigte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7752333" y="6301575"/>
            <a:ext cx="3467735" cy="1625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Übergang von</a:t>
            </a:r>
            <a:r>
              <a:rPr sz="9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der Grundschule</a:t>
            </a:r>
            <a:r>
              <a:rPr sz="9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A2522"/>
                </a:solidFill>
                <a:latin typeface="Arial"/>
                <a:cs typeface="Arial"/>
              </a:rPr>
              <a:t>in die weiterführenden</a:t>
            </a:r>
            <a:r>
              <a:rPr sz="900" spc="1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A2522"/>
                </a:solidFill>
                <a:latin typeface="Arial"/>
                <a:cs typeface="Arial"/>
              </a:rPr>
              <a:t>Schularten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1097686" y="2137664"/>
            <a:ext cx="8547735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180"/>
              </a:spcBef>
              <a:buChar char="•"/>
              <a:tabLst>
                <a:tab pos="297180" algn="l"/>
              </a:tabLst>
            </a:pP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deren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Kind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einen Anspruch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auf</a:t>
            </a:r>
            <a:r>
              <a:rPr sz="1800" spc="3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ein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sonderpädagogisches</a:t>
            </a:r>
            <a:r>
              <a:rPr sz="1800" spc="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2A2522"/>
                </a:solidFill>
                <a:latin typeface="Arial"/>
                <a:cs typeface="Arial"/>
              </a:rPr>
              <a:t>Bildungsangebot</a:t>
            </a:r>
            <a:r>
              <a:rPr sz="1800" spc="2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hat,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80"/>
              </a:spcBef>
              <a:buChar char="•"/>
              <a:tabLst>
                <a:tab pos="297180" algn="l"/>
              </a:tabLst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der</a:t>
            </a:r>
            <a:r>
              <a:rPr sz="18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voraussichtlich</a:t>
            </a:r>
            <a:r>
              <a:rPr sz="18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auch</a:t>
            </a:r>
            <a:r>
              <a:rPr sz="18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in</a:t>
            </a:r>
            <a:r>
              <a:rPr sz="1800" spc="9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Klassenstufe</a:t>
            </a:r>
            <a:r>
              <a:rPr sz="1800" spc="8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5</a:t>
            </a:r>
            <a:r>
              <a:rPr sz="1800" spc="8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2A2522"/>
                </a:solidFill>
                <a:latin typeface="Arial"/>
                <a:cs typeface="Arial"/>
              </a:rPr>
              <a:t>fortbesteht,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1080"/>
              </a:spcBef>
              <a:buChar char="•"/>
              <a:tabLst>
                <a:tab pos="297180" algn="l"/>
              </a:tabLst>
            </a:pP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und</a:t>
            </a:r>
            <a:r>
              <a:rPr sz="18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die</a:t>
            </a:r>
            <a:r>
              <a:rPr sz="18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ein</a:t>
            </a:r>
            <a:r>
              <a:rPr sz="18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inklusives</a:t>
            </a:r>
            <a:r>
              <a:rPr sz="18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2A2522"/>
                </a:solidFill>
                <a:latin typeface="Arial"/>
                <a:cs typeface="Arial"/>
              </a:rPr>
              <a:t>Bildungsangebot</a:t>
            </a:r>
            <a:r>
              <a:rPr sz="1800" spc="10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A2522"/>
                </a:solidFill>
                <a:latin typeface="Arial"/>
                <a:cs typeface="Arial"/>
              </a:rPr>
              <a:t>wünschen,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786" y="3920997"/>
            <a:ext cx="2255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werden</a:t>
            </a:r>
            <a:r>
              <a:rPr sz="1800" spc="11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A2522"/>
                </a:solidFill>
                <a:latin typeface="Arial"/>
                <a:cs typeface="Arial"/>
              </a:rPr>
              <a:t>gebeten,</a:t>
            </a:r>
            <a:r>
              <a:rPr sz="1800" spc="10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2A2522"/>
                </a:solidFill>
                <a:latin typeface="Arial"/>
                <a:cs typeface="Arial"/>
              </a:rPr>
              <a:t>sich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8032" y="3888613"/>
            <a:ext cx="6347460" cy="3200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zeitnah</a:t>
            </a:r>
            <a:r>
              <a:rPr sz="1800" b="1" spc="-5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an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das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zuständige</a:t>
            </a:r>
            <a:r>
              <a:rPr sz="1800" b="1" spc="-5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Staatliche</a:t>
            </a:r>
            <a:r>
              <a:rPr sz="1800" b="1" spc="-4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Schulamt</a:t>
            </a:r>
            <a:r>
              <a:rPr sz="1800" b="1" spc="-65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A2522"/>
                </a:solidFill>
                <a:latin typeface="Arial"/>
                <a:cs typeface="Arial"/>
              </a:rPr>
              <a:t>zu</a:t>
            </a:r>
            <a:r>
              <a:rPr sz="1800" b="1" spc="-40" dirty="0">
                <a:solidFill>
                  <a:srgbClr val="2A25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A2522"/>
                </a:solidFill>
                <a:latin typeface="Arial"/>
                <a:cs typeface="Arial"/>
              </a:rPr>
              <a:t>wenden.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1622</Words>
  <Application>Microsoft Office PowerPoint</Application>
  <PresentationFormat>Breitbild</PresentationFormat>
  <Paragraphs>399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Wingdings</vt:lpstr>
      <vt:lpstr>Office Theme</vt:lpstr>
      <vt:lpstr>PowerPoint-Präsentation</vt:lpstr>
      <vt:lpstr>Inhalt</vt:lpstr>
      <vt:lpstr>PowerPoint-Präsentation</vt:lpstr>
      <vt:lpstr>Aufnahmeverfahren</vt:lpstr>
      <vt:lpstr>PowerPoint-Präsentation</vt:lpstr>
      <vt:lpstr>Niveaustufen</vt:lpstr>
      <vt:lpstr>Potenzialtest für den Übergang auf das Gymnasium</vt:lpstr>
      <vt:lpstr>Zeitlicher Überblick</vt:lpstr>
      <vt:lpstr>Eltern und Erziehungsberechtigte</vt:lpstr>
      <vt:lpstr>PowerPoint-Präsentation</vt:lpstr>
      <vt:lpstr>Werkrealschule</vt:lpstr>
      <vt:lpstr>PowerPoint-Präsentation</vt:lpstr>
      <vt:lpstr>Die Werkrealschule</vt:lpstr>
      <vt:lpstr>PowerPoint-Präsentation</vt:lpstr>
      <vt:lpstr>Die Realschule</vt:lpstr>
      <vt:lpstr>PowerPoint-Präsentation</vt:lpstr>
      <vt:lpstr>Das Gymnasium</vt:lpstr>
      <vt:lpstr>PowerPoint-Präsentation</vt:lpstr>
      <vt:lpstr>Die Gemeinschaftsschule</vt:lpstr>
      <vt:lpstr>PowerPoint-Präsentation</vt:lpstr>
      <vt:lpstr>Das Sonderpädagogische Bildungs- und Beratungszentrum</vt:lpstr>
      <vt:lpstr>PowerPoint-Präsentation</vt:lpstr>
      <vt:lpstr>Kein Abschluss ohne Anschluss: Bildungswege in Baden-Württemberg</vt:lpstr>
      <vt:lpstr>PowerPoint-Präsentation</vt:lpstr>
      <vt:lpstr>Erforderliche Dokumente</vt:lpstr>
      <vt:lpstr>Der Weg in die weiterführende Schule</vt:lpstr>
      <vt:lpstr>Weitere Informationen</vt:lpstr>
      <vt:lpstr>Herzlichen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Klingel, Petra</dc:creator>
  <cp:lastModifiedBy>Klingel, Petra</cp:lastModifiedBy>
  <cp:revision>1</cp:revision>
  <dcterms:created xsi:type="dcterms:W3CDTF">2024-10-14T10:23:04Z</dcterms:created>
  <dcterms:modified xsi:type="dcterms:W3CDTF">2024-10-17T06:23:54Z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2024-09-30T00:00:00Z</vt:filetime>
  </property>
  <property fmtid="{D5CDD505-2E9C-101B-9397-08002B2CF9AE}" pid="3" name="LastSaved">
    <vt:filetime>2024-10-14T00:00:00Z</vt:filetime>
  </property>
</Properties>
</file>